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257" r:id="rId2"/>
    <p:sldId id="423" r:id="rId3"/>
    <p:sldId id="42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40" r:id="rId20"/>
    <p:sldId id="526" r:id="rId21"/>
    <p:sldId id="527" r:id="rId22"/>
    <p:sldId id="441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451" r:id="rId33"/>
    <p:sldId id="452" r:id="rId34"/>
    <p:sldId id="453" r:id="rId35"/>
    <p:sldId id="454" r:id="rId36"/>
    <p:sldId id="455" r:id="rId37"/>
    <p:sldId id="456" r:id="rId38"/>
    <p:sldId id="457" r:id="rId39"/>
    <p:sldId id="468" r:id="rId40"/>
    <p:sldId id="458" r:id="rId41"/>
    <p:sldId id="459" r:id="rId42"/>
    <p:sldId id="460" r:id="rId43"/>
    <p:sldId id="461" r:id="rId44"/>
    <p:sldId id="469" r:id="rId45"/>
    <p:sldId id="470" r:id="rId46"/>
    <p:sldId id="471" r:id="rId47"/>
    <p:sldId id="472" r:id="rId48"/>
    <p:sldId id="473" r:id="rId49"/>
    <p:sldId id="477" r:id="rId50"/>
    <p:sldId id="474" r:id="rId51"/>
    <p:sldId id="475" r:id="rId52"/>
    <p:sldId id="476" r:id="rId53"/>
    <p:sldId id="478" r:id="rId54"/>
    <p:sldId id="479" r:id="rId55"/>
    <p:sldId id="480" r:id="rId56"/>
    <p:sldId id="481" r:id="rId57"/>
    <p:sldId id="482" r:id="rId58"/>
    <p:sldId id="483" r:id="rId59"/>
    <p:sldId id="484" r:id="rId60"/>
    <p:sldId id="485" r:id="rId61"/>
    <p:sldId id="486" r:id="rId62"/>
    <p:sldId id="487" r:id="rId63"/>
    <p:sldId id="488" r:id="rId64"/>
    <p:sldId id="489" r:id="rId65"/>
    <p:sldId id="490" r:id="rId66"/>
    <p:sldId id="491" r:id="rId67"/>
    <p:sldId id="492" r:id="rId68"/>
    <p:sldId id="499" r:id="rId69"/>
    <p:sldId id="500" r:id="rId70"/>
    <p:sldId id="493" r:id="rId71"/>
    <p:sldId id="494" r:id="rId72"/>
    <p:sldId id="495" r:id="rId73"/>
    <p:sldId id="496" r:id="rId74"/>
    <p:sldId id="497" r:id="rId75"/>
    <p:sldId id="498" r:id="rId76"/>
    <p:sldId id="501" r:id="rId77"/>
    <p:sldId id="508" r:id="rId78"/>
    <p:sldId id="502" r:id="rId79"/>
    <p:sldId id="503" r:id="rId80"/>
    <p:sldId id="504" r:id="rId81"/>
    <p:sldId id="505" r:id="rId82"/>
    <p:sldId id="506" r:id="rId83"/>
    <p:sldId id="507" r:id="rId84"/>
    <p:sldId id="516" r:id="rId85"/>
    <p:sldId id="509" r:id="rId86"/>
    <p:sldId id="510" r:id="rId87"/>
    <p:sldId id="511" r:id="rId88"/>
    <p:sldId id="512" r:id="rId89"/>
    <p:sldId id="513" r:id="rId90"/>
    <p:sldId id="514" r:id="rId91"/>
    <p:sldId id="515" r:id="rId92"/>
    <p:sldId id="517" r:id="rId93"/>
    <p:sldId id="518" r:id="rId94"/>
    <p:sldId id="519" r:id="rId95"/>
    <p:sldId id="520" r:id="rId96"/>
    <p:sldId id="524" r:id="rId97"/>
    <p:sldId id="525" r:id="rId98"/>
  </p:sldIdLst>
  <p:sldSz cx="9144000" cy="5715000" type="screen16x10"/>
  <p:notesSz cx="6858000" cy="99472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DA011CDE-9240-4FF9-8FAB-EB57585F3053}">
          <p14:sldIdLst>
            <p14:sldId id="257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526"/>
            <p14:sldId id="527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68"/>
            <p14:sldId id="458"/>
            <p14:sldId id="459"/>
            <p14:sldId id="460"/>
            <p14:sldId id="461"/>
            <p14:sldId id="469"/>
            <p14:sldId id="470"/>
            <p14:sldId id="471"/>
            <p14:sldId id="472"/>
            <p14:sldId id="473"/>
            <p14:sldId id="477"/>
            <p14:sldId id="474"/>
            <p14:sldId id="475"/>
            <p14:sldId id="476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9"/>
            <p14:sldId id="500"/>
            <p14:sldId id="493"/>
            <p14:sldId id="494"/>
            <p14:sldId id="495"/>
            <p14:sldId id="496"/>
            <p14:sldId id="497"/>
            <p14:sldId id="498"/>
            <p14:sldId id="501"/>
            <p14:sldId id="508"/>
            <p14:sldId id="502"/>
            <p14:sldId id="503"/>
            <p14:sldId id="504"/>
            <p14:sldId id="505"/>
            <p14:sldId id="506"/>
            <p14:sldId id="507"/>
            <p14:sldId id="516"/>
            <p14:sldId id="509"/>
            <p14:sldId id="510"/>
            <p14:sldId id="511"/>
            <p14:sldId id="512"/>
            <p14:sldId id="513"/>
            <p14:sldId id="514"/>
            <p14:sldId id="515"/>
            <p14:sldId id="517"/>
            <p14:sldId id="518"/>
            <p14:sldId id="519"/>
            <p14:sldId id="520"/>
            <p14:sldId id="524"/>
            <p14:sldId id="525"/>
          </p14:sldIdLst>
        </p14:section>
        <p14:section name="未命名的章節" id="{96063B04-C853-4FAE-A62E-79FED0C3F35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60093"/>
    <a:srgbClr val="660066"/>
    <a:srgbClr val="0000CC"/>
    <a:srgbClr val="990000"/>
    <a:srgbClr val="A50021"/>
    <a:srgbClr val="FF00FF"/>
    <a:srgbClr val="990033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8172" autoAdjust="0"/>
  </p:normalViewPr>
  <p:slideViewPr>
    <p:cSldViewPr>
      <p:cViewPr varScale="1">
        <p:scale>
          <a:sx n="89" d="100"/>
          <a:sy n="89" d="100"/>
        </p:scale>
        <p:origin x="816" y="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3264"/>
    </p:cViewPr>
  </p:sorterViewPr>
  <p:notesViewPr>
    <p:cSldViewPr>
      <p:cViewPr varScale="1">
        <p:scale>
          <a:sx n="42" d="100"/>
          <a:sy n="42" d="100"/>
        </p:scale>
        <p:origin x="-2292" y="-12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467E7-173C-45EA-9CEC-AC9B4E82DFBD}" type="datetimeFigureOut">
              <a:rPr lang="zh-TW" altLang="en-US" smtClean="0"/>
              <a:pPr/>
              <a:t>2020/3/4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B7019-8CE8-4B31-8A4C-82F6CD9E4A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634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BA40E-5606-4029-863C-DF903B52E771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746125"/>
            <a:ext cx="59690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C17DF-1D58-4647-8B50-01AC329064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50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1489348"/>
            <a:ext cx="6400800" cy="32096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4C6-77FA-4AF6-AF10-492DE6DC1E29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70304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4C6-77FA-4AF6-AF10-492DE6DC1E29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04884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4C6-77FA-4AF6-AF10-492DE6DC1E29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92822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4C6-77FA-4AF6-AF10-492DE6DC1E29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68913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4C6-77FA-4AF6-AF10-492DE6DC1E29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61300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 bwMode="auto">
          <a:xfrm>
            <a:off x="0" y="5333687"/>
            <a:ext cx="9144001" cy="381312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0" name="矩形 9"/>
          <p:cNvSpPr/>
          <p:nvPr userDrawn="1"/>
        </p:nvSpPr>
        <p:spPr bwMode="auto">
          <a:xfrm>
            <a:off x="-1" y="-25399"/>
            <a:ext cx="9144001" cy="794667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灯片编号占位符 3"/>
          <p:cNvSpPr txBox="1">
            <a:spLocks/>
          </p:cNvSpPr>
          <p:nvPr userDrawn="1"/>
        </p:nvSpPr>
        <p:spPr>
          <a:xfrm>
            <a:off x="179512" y="5406074"/>
            <a:ext cx="1439863" cy="23653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en-US" b="1" dirty="0" smtClean="0">
                <a:solidFill>
                  <a:schemeClr val="bg1"/>
                </a:solidFill>
              </a:rPr>
              <a:t> </a:t>
            </a:r>
            <a:fld id="{7C5E4C7A-43C3-449A-8119-E420EB00870B}" type="slidenum">
              <a:rPr lang="zh-CN" altLang="en-US" b="1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灯片编号占位符 3"/>
          <p:cNvSpPr txBox="1">
            <a:spLocks/>
          </p:cNvSpPr>
          <p:nvPr userDrawn="1"/>
        </p:nvSpPr>
        <p:spPr>
          <a:xfrm>
            <a:off x="6973961" y="5388413"/>
            <a:ext cx="2422575" cy="23653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94126" y="121568"/>
            <a:ext cx="5832475" cy="647700"/>
          </a:xfrm>
        </p:spPr>
        <p:txBody>
          <a:bodyPr/>
          <a:lstStyle>
            <a:lvl1pPr algn="l">
              <a:defRPr sz="22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611560" y="1465015"/>
            <a:ext cx="7920880" cy="3209652"/>
          </a:xfrm>
        </p:spPr>
        <p:txBody>
          <a:bodyPr>
            <a:normAutofit/>
          </a:bodyPr>
          <a:lstStyle>
            <a:lvl1pPr marL="457200" indent="-457200" algn="l"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77219"/>
            <a:ext cx="2406770" cy="58943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617" y="4292417"/>
            <a:ext cx="938651" cy="938651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6615514" y="5305772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基督教台灣浸會神學院</a:t>
            </a:r>
            <a:endParaRPr lang="zh-CN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30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 bwMode="auto">
          <a:xfrm>
            <a:off x="5943" y="5333688"/>
            <a:ext cx="9144001" cy="381312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-1" y="-25399"/>
            <a:ext cx="9144001" cy="794667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灯片编号占位符 3"/>
          <p:cNvSpPr txBox="1">
            <a:spLocks/>
          </p:cNvSpPr>
          <p:nvPr userDrawn="1"/>
        </p:nvSpPr>
        <p:spPr>
          <a:xfrm>
            <a:off x="179512" y="5406074"/>
            <a:ext cx="1439863" cy="23653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en-US" b="1" dirty="0" smtClean="0">
                <a:solidFill>
                  <a:schemeClr val="bg1"/>
                </a:solidFill>
              </a:rPr>
              <a:t> </a:t>
            </a:r>
            <a:fld id="{7C5E4C7A-43C3-449A-8119-E420EB00870B}" type="slidenum">
              <a:rPr lang="zh-CN" altLang="en-US" b="1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94126" y="121568"/>
            <a:ext cx="5832475" cy="6477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endParaRPr lang="zh-CN" altLang="en-US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77219"/>
            <a:ext cx="2406770" cy="58943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617" y="4292417"/>
            <a:ext cx="938651" cy="938651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3455368" y="5339677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800" kern="1200" dirty="0" smtClean="0">
                <a:solidFill>
                  <a:schemeClr val="bg1"/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台灣浸信會神學院</a:t>
            </a:r>
            <a:r>
              <a:rPr lang="en-US" altLang="zh-TW" sz="1800" kern="1200" dirty="0" smtClean="0">
                <a:solidFill>
                  <a:schemeClr val="bg1"/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‧</a:t>
            </a:r>
            <a:r>
              <a:rPr lang="zh-TW" altLang="en-US" sz="1800" kern="1200" dirty="0" smtClean="0">
                <a:solidFill>
                  <a:schemeClr val="bg1"/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基督教台灣浸會神學院</a:t>
            </a:r>
            <a:endParaRPr lang="zh-CN" altLang="en-US" sz="1800" kern="1200" dirty="0">
              <a:solidFill>
                <a:schemeClr val="bg1"/>
              </a:solidFill>
              <a:latin typeface="華康魏碑體" panose="03000709000000000000" pitchFamily="65" charset="-120"/>
              <a:ea typeface="華康魏碑體" panose="030007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045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 bwMode="auto">
          <a:xfrm>
            <a:off x="0" y="5341168"/>
            <a:ext cx="9144001" cy="381312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灯片编号占位符 3"/>
          <p:cNvSpPr txBox="1">
            <a:spLocks/>
          </p:cNvSpPr>
          <p:nvPr userDrawn="1"/>
        </p:nvSpPr>
        <p:spPr>
          <a:xfrm>
            <a:off x="179512" y="5406074"/>
            <a:ext cx="1439863" cy="23653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en-US" b="1" dirty="0" smtClean="0">
                <a:solidFill>
                  <a:schemeClr val="bg1"/>
                </a:solidFill>
              </a:rPr>
              <a:t> </a:t>
            </a:r>
            <a:fld id="{7C5E4C7A-43C3-449A-8119-E420EB00870B}" type="slidenum">
              <a:rPr lang="zh-CN" altLang="en-US" b="1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617" y="4292417"/>
            <a:ext cx="938651" cy="938651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1798887" y="5305772"/>
            <a:ext cx="7309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800" kern="1200" dirty="0" smtClean="0">
                <a:solidFill>
                  <a:schemeClr val="bg1"/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台灣浸信會神學院</a:t>
            </a:r>
            <a:r>
              <a:rPr lang="en-US" altLang="zh-TW" sz="1800" kern="1200" dirty="0" smtClean="0">
                <a:solidFill>
                  <a:schemeClr val="bg1"/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+mn-cs"/>
              </a:rPr>
              <a:t>‧</a:t>
            </a:r>
            <a:r>
              <a:rPr lang="zh-TW" altLang="en-US" dirty="0" smtClean="0">
                <a:solidFill>
                  <a:schemeClr val="bg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基督教台灣浸會神學院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19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4C6-77FA-4AF6-AF10-492DE6DC1E29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8554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4C6-77FA-4AF6-AF10-492DE6DC1E29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6353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4C6-77FA-4AF6-AF10-492DE6DC1E29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11398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4C6-77FA-4AF6-AF10-492DE6DC1E29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04472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84C6-77FA-4AF6-AF10-492DE6DC1E29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18CE-149D-49E3-8033-D5CD97556C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88013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384C6-77FA-4AF6-AF10-492DE6DC1E29}" type="datetimeFigureOut">
              <a:rPr lang="zh-CN" altLang="en-US" smtClean="0"/>
              <a:pPr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18CE-149D-49E3-8033-D5CD97556C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18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1849388"/>
            <a:ext cx="9144000" cy="1656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11560" y="1849388"/>
            <a:ext cx="3528392" cy="1656000"/>
          </a:xfrm>
          <a:prstGeom prst="rect">
            <a:avLst/>
          </a:prstGeom>
          <a:gradFill flip="none" rotWithShape="1">
            <a:gsLst>
              <a:gs pos="36000">
                <a:srgbClr val="026DCE"/>
              </a:gs>
              <a:gs pos="95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3496231"/>
            <a:ext cx="9144000" cy="222024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907704" y="1993404"/>
            <a:ext cx="709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zh-TW" sz="3600" dirty="0" smtClean="0">
                <a:solidFill>
                  <a:schemeClr val="bg1"/>
                </a:solidFill>
                <a:latin typeface="華康勘亭流" pitchFamily="65" charset="-120"/>
                <a:ea typeface="華康勘亭流" pitchFamily="65" charset="-120"/>
              </a:rPr>
              <a:t>基督教台灣浸會神學院</a:t>
            </a:r>
            <a:endParaRPr lang="zh-TW" altLang="zh-TW" sz="3600" dirty="0" smtClean="0">
              <a:solidFill>
                <a:schemeClr val="bg1"/>
              </a:solidFill>
              <a:latin typeface="華康勘亭流" pitchFamily="65" charset="-120"/>
              <a:ea typeface="華康勘亭流" pitchFamily="65" charset="-120"/>
            </a:endParaRPr>
          </a:p>
          <a:p>
            <a:pPr algn="ctr"/>
            <a:r>
              <a:rPr lang="zh-TW" altLang="zh-TW" sz="3600" dirty="0" smtClean="0">
                <a:solidFill>
                  <a:schemeClr val="bg1"/>
                </a:solidFill>
                <a:latin typeface="華康勘亭流" pitchFamily="65" charset="-120"/>
                <a:ea typeface="華康勘亭流" pitchFamily="65" charset="-120"/>
              </a:rPr>
              <a:t>嚴重特殊傳染性肺炎防治工作</a:t>
            </a:r>
            <a:r>
              <a:rPr lang="zh-HK" altLang="zh-TW" sz="3600" dirty="0" smtClean="0">
                <a:solidFill>
                  <a:schemeClr val="bg1"/>
                </a:solidFill>
                <a:latin typeface="華康勘亭流" pitchFamily="65" charset="-120"/>
                <a:ea typeface="華康勘亭流" pitchFamily="65" charset="-120"/>
              </a:rPr>
              <a:t>綱要</a:t>
            </a:r>
            <a:endParaRPr lang="zh-CN" alt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勘亭流" pitchFamily="65" charset="-120"/>
              <a:ea typeface="華康勘亭流" pitchFamily="65" charset="-120"/>
              <a:cs typeface="Arial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5372"/>
            <a:ext cx="1656184" cy="1481849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5212"/>
            <a:ext cx="1269426" cy="1269426"/>
          </a:xfrm>
          <a:prstGeom prst="rect">
            <a:avLst/>
          </a:prstGeom>
        </p:spPr>
      </p:pic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277392" y="3865612"/>
            <a:ext cx="70070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HK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中華民國</a:t>
            </a:r>
            <a:r>
              <a:rPr kumimoji="1" lang="en-US" altLang="zh-HK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109</a:t>
            </a:r>
            <a:r>
              <a:rPr kumimoji="1" lang="zh-HK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年</a:t>
            </a:r>
            <a:r>
              <a:rPr kumimoji="1" lang="en-US" altLang="zh-HK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</a:t>
            </a:r>
            <a:r>
              <a:rPr kumimoji="1" lang="zh-HK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月</a:t>
            </a:r>
            <a:r>
              <a:rPr kumimoji="1" lang="en-US" altLang="zh-HK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26</a:t>
            </a:r>
            <a:r>
              <a:rPr kumimoji="1" lang="zh-HK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日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HK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因應嚴重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特</a:t>
            </a:r>
            <a:r>
              <a:rPr kumimoji="1" lang="zh-HK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殊傳染性肺炎防疫小組會議</a:t>
            </a:r>
            <a:r>
              <a:rPr kumimoji="1" lang="zh-HK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擬訂</a:t>
            </a:r>
            <a:endParaRPr kumimoji="1" lang="en-US" altLang="zh-HK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新細明體" pitchFamily="18" charset="-120"/>
              </a:rPr>
              <a:t>報告人：葉鴻棋主</a:t>
            </a:r>
            <a:r>
              <a:rPr kumimoji="1" lang="zh-TW" altLang="en-US" sz="2800" dirty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新細明體" pitchFamily="18" charset="-120"/>
              </a:rPr>
              <a:t>任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新細明體" pitchFamily="18" charset="-120"/>
              </a:rPr>
              <a:t> 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華康勘亭流" pitchFamily="65" charset="-120"/>
              <a:ea typeface="華康勘亭流" pitchFamily="65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4252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-1836712" y="841276"/>
            <a:ext cx="109807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4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三、新聞發布：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4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1.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負責單位：由秘書暨公關室負責。</a:t>
            </a:r>
          </a:p>
          <a:p>
            <a:pPr marL="0" marR="0" lvl="0" indent="7381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2.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工作項目：</a:t>
            </a:r>
          </a:p>
          <a:p>
            <a:pPr marL="0" marR="0" lvl="0" indent="7381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1)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發布有關校園嚴重特殊傳染性肺炎緊急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7381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   應變防治有關的新聞稿。</a:t>
            </a:r>
          </a:p>
          <a:p>
            <a:pPr marL="0" marR="0" lvl="0" indent="7381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2)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負責聯繫外界新聞媒體採訪。 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-396551" y="1168793"/>
            <a:ext cx="93610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四、學校疫情通報：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1.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負責單位：由校安中心負責。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2.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工作項目：負責綜理學校案件通報，通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知聯繫相關單位處理相關疑似肺炎案例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-252536" y="913284"/>
            <a:ext cx="92170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五、防疫窗口：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1.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由校安中心統籌規劃。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2.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工作項目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: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1)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與相關衛生單位建立連繫及通報管道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，以接收與學校有關疫情訊息。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2)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協助規劃並提供與健康有關的防疫衛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生事項，提供防疫小組會議討論進行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應變處理。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0" y="1190283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3.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統計相關發燒、症狀等防疫有關資料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，並進行分析統計須接受健康管理的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檢疫者人數與名單，以利疫情研判，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每日掌握學校疫情，向總指揮報告。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-540568" y="913284"/>
            <a:ext cx="96845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4.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學務處職責：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1)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根據各單位回報紀錄，提供追蹤管理、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關懷訪視及給予有關衛生指及輔導等相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關事宜。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2)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強化個人衛生教育常識、防護知能與技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巧。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-649087" y="841276"/>
            <a:ext cx="979308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3"/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3)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針對有發燒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耳溫≧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38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˚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C/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額溫≧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37.5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˚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C)</a:t>
            </a:r>
          </a:p>
          <a:p>
            <a:pPr lvl="3"/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或咳嗽、呼吸道症狀</a:t>
            </a:r>
            <a:r>
              <a:rPr kumimoji="1" lang="zh-HK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的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學生，應立即與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3"/>
            <a:r>
              <a:rPr kumimoji="1" lang="en-US" altLang="zh-HK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HK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統籌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單位聯繫，經評估有生命危險須協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3"/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助轉送至醫院就醫，並向急診醫療人員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3"/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報告健康狀況，或連絡相關人員陪同就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3"/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醫。</a:t>
            </a:r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-612575" y="4154269"/>
            <a:ext cx="97565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4)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提供處室諮詢電話，有關個案訊息或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相關防疫作法，協助進行防疫。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-1332656" y="841276"/>
            <a:ext cx="10369152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5.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行政管理中心職責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: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強化個人衛生教育常識、防護知能與技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巧。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  <a:tab pos="1350963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針對有發燒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耳溫≧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38˚C/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額溫≧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37.5˚C)</a:t>
            </a:r>
          </a:p>
          <a:p>
            <a:pPr lvl="0" indent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  <a:tab pos="1350963" algn="l"/>
              </a:tabLst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  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或咳嗽、呼吸道症狀之教職員，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應立即與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 indent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  <a:tab pos="1350963" algn="l"/>
              </a:tabLst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統籌單位聯繫，經評估有生命危險須協助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 indent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  <a:tab pos="1350963" algn="l"/>
              </a:tabLst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轉送至醫院就醫，並向急診醫療人員報告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 indent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  <a:tab pos="1350963" algn="l"/>
              </a:tabLst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健康狀況，或連絡相關人員陪同就醫。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-684584" y="1417965"/>
            <a:ext cx="98285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3)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對教職員疑似病例或確定病例者提供所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需相關所需協助。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0" y="1326604"/>
            <a:ext cx="921702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六、境外學生資訊：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負責單位：由教務處與宣教中心統籌規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劃。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工作項目：進行有關境外生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含陸生、港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澳生、僑生及外國學生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)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之統計與資訊提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供，另負責境外生連繫事宜。</a:t>
            </a:r>
            <a:endParaRPr kumimoji="1" lang="zh-TW" altLang="en-US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273324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掌握境外生之航班資訊與健康狀況，以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提供相關單位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如校安中心、資源管理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中心等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)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，安排自入境處接送境外生返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校就學等事項。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4126" y="49188"/>
            <a:ext cx="5832475" cy="647700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壹、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依據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1046267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1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1.</a:t>
            </a:r>
            <a:r>
              <a:rPr kumimoji="1" lang="zh-TW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依據嚴重特殊傳染性肺炎中央流行疫情指</a:t>
            </a:r>
            <a:endParaRPr kumimoji="1" lang="en-US" altLang="zh-TW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揮中心 </a:t>
            </a:r>
            <a:r>
              <a:rPr kumimoji="1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Times New Roman" pitchFamily="18" charset="0"/>
              </a:rPr>
              <a:t>109 </a:t>
            </a: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年 </a:t>
            </a:r>
            <a:r>
              <a:rPr kumimoji="1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Times New Roman" pitchFamily="18" charset="0"/>
              </a:rPr>
              <a:t>1</a:t>
            </a: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月 </a:t>
            </a:r>
            <a:r>
              <a:rPr kumimoji="1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Times New Roman" pitchFamily="18" charset="0"/>
              </a:rPr>
              <a:t>30</a:t>
            </a: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日修訂之「各級學</a:t>
            </a:r>
            <a:endParaRPr kumimoji="1" lang="en-US" altLang="zh-TW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校、幼兒園、實驗教育機構及團體、補習</a:t>
            </a:r>
            <a:endParaRPr kumimoji="1" lang="en-US" altLang="zh-TW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班、兒童課 後照顧中心及托育機構因應中</a:t>
            </a:r>
            <a:endParaRPr kumimoji="1" lang="en-US" altLang="zh-TW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國大陸嚴重特殊傳染性肺炎疫情開學前後</a:t>
            </a:r>
            <a:endParaRPr kumimoji="1" lang="en-US" altLang="zh-TW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之防護建議及健康管理措施」辦理。</a:t>
            </a:r>
            <a:endParaRPr kumimoji="1" lang="zh-TW" altLang="en-US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華康勘亭流" pitchFamily="65" charset="-120"/>
              <a:ea typeface="華康勘亭流" pitchFamily="65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273324"/>
            <a:ext cx="903649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276"/>
            <a:ext cx="8820472" cy="46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273324"/>
            <a:ext cx="903649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1276"/>
            <a:ext cx="8784977" cy="468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-252535" y="985292"/>
            <a:ext cx="9396536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七、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註冊及課務事宜：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負責單位：由教務處統籌規劃。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依照防疫小組會議決議，辦理因應疫情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延後開學而進行相關課程、 補課、行事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曆及報部等事項。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129308"/>
            <a:ext cx="889248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處理防疫有關個案之註冊、通報停課、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復課、補課、復學等事宜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參考本校因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應嚴重特殊傳染性肺炎停課、補課及復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課措施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)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，並通知研究所全力配合，便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於掌握與關懷</a:t>
            </a:r>
            <a:endParaRPr kumimoji="1" lang="zh-TW" altLang="en-US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985292"/>
            <a:ext cx="9396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4.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可恢復至教室上課之名單，仍須配戴口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2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罩者，依衛生福利部疾病管制署最新公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2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告具感染風險民眾追蹤管理機制之規定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2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要求健康管理對象類別辦理，以提供相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2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關課務事宜。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2"/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5.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利用簡訊、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line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等通訊軟體預先發送防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2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疫通知，提醒學生注意事項。</a:t>
            </a:r>
          </a:p>
          <a:p>
            <a:pPr lvl="2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468560" y="1129308"/>
            <a:ext cx="961256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八、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學生實習期間防疫規範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實習教育中心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)</a:t>
            </a:r>
          </a:p>
          <a:p>
            <a:pPr lvl="0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校外實習分層負責</a:t>
            </a:r>
          </a:p>
          <a:p>
            <a:pPr lvl="0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1)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禁止前往或轉機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COVID-19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國際旅遊疫情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第二級及第三級警戒區域。第一級警戒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區域由實習教育中心審慎評估，並呈報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到校級防疫小組會議同意才能前往。</a:t>
            </a: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圖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" r="11726" b="12494"/>
          <a:stretch/>
        </p:blipFill>
        <p:spPr bwMode="auto">
          <a:xfrm>
            <a:off x="179512" y="913284"/>
            <a:ext cx="8712967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841276"/>
            <a:ext cx="88924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2)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以疫情級別及實務狀況，調整實習內容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及因應措施</a:t>
            </a:r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8" y="1921396"/>
            <a:ext cx="892899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九、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學生寒假期間出國至國家疾管署所公告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三級流行地區參加活動返國者處理事宜：</a:t>
            </a:r>
          </a:p>
          <a:p>
            <a:pPr lvl="2"/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負責單位：由學務處及宿舍輔導統籌規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2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劃。</a:t>
            </a:r>
          </a:p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913284"/>
            <a:ext cx="939653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工作項目：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2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請學務處協同學生團契主席聯繫調查，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2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以釐清須接受何種健康管理，並依疾管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2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署最新公告具感染風險民眾追蹤管理機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2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制等公文規定，針對須受何種健康管理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2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的建議者類型辦理，通知該生上網登錄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2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自主管理，並提供相關名單予相關單位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2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，以利後續健康管理措施。</a:t>
            </a:r>
          </a:p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4126" y="49188"/>
            <a:ext cx="5832475" cy="647700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壹、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依據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10573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2.</a:t>
            </a:r>
            <a:r>
              <a:rPr kumimoji="1" 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依據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109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年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月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6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日教育部通報有關「大專校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院配合具中港澳旅遊史入境須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14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日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『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居家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檢疫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』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學生之辦理原則」辦理。</a:t>
            </a:r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291847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3.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依據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109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年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月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8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日教育部通報「大專校院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學生居家檢疫注意事項及回報事宜」辦理。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-612576" y="841276"/>
            <a:ext cx="9756575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十、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有關防疫物資或公共空間消毒： </a:t>
            </a:r>
          </a:p>
          <a:p>
            <a:pPr marR="0"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負責單位：由資源管理中心統籌規劃。</a:t>
            </a:r>
          </a:p>
          <a:p>
            <a:pPr marR="0"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工作項目：</a:t>
            </a:r>
          </a:p>
          <a:p>
            <a:pPr marR="0"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1)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負責校園公共區域的消毒。</a:t>
            </a:r>
          </a:p>
          <a:p>
            <a:pPr marR="0"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協助進行集中隔離管制第一階段緊急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R="0"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採購事宜防疫相關物資，提供管制區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R="0"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學生與防疫管理人員使用。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1489348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3)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安排隔離宿舍及相關事宜。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4)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協助其他採購相關事項。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-468560" y="808321"/>
            <a:ext cx="95050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十一、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教職員工資訊與管理：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負責單位：由行政管理中心統籌規劃。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工作項目：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1)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進行教職員工出入境相關疫區名單調查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，出境時間與入境返校通報等作業，依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疾管署最新公告具感染風險民眾追蹤管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理機制規定，分類其所須接受須居家隔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離、居家檢疫、自主健康管理。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-684584" y="1129308"/>
            <a:ext cx="96490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3)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若教職員工感染相關症狀，提供相關資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料予學校相關通報單位。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4)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依「基督教台灣浸會神學院教職員工防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疫規範」之內容辦理。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-324544" y="1057300"/>
            <a:ext cx="9468544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十二、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疫情雲端健康管理網頁建置：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負責單位：由秘書暨公關室統籌規劃。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相關內容與疫情窗口負責人討論，設計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學校疫情專屬網頁及有關網頁衛教宣導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事宜。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-396552" y="1201316"/>
            <a:ext cx="9540552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十三、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校內所單位疫情監測：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由研究所統籌。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協助校園疫情緊急應變之督導、協調與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執行，並依據疫情規範進行辦理。</a:t>
            </a:r>
            <a:endParaRPr kumimoji="1" lang="zh-TW" altLang="en-US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3.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若隨疫情發展需要進行出入體溫監控時，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</a:t>
            </a:r>
            <a:r>
              <a:rPr kumimoji="1" lang="zh-HK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每日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進行發燒篩檢與症狀確認，隨時協助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掌控學生之健康狀態，</a:t>
            </a:r>
            <a:r>
              <a:rPr kumimoji="1" lang="zh-HK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並逐一登錄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-324544" y="913284"/>
            <a:ext cx="928903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4.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若遇有發燒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耳溫≧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38˚C/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額溫≧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37.5˚C)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或咳嗽、呼吸急促等呼吸道症狀等，依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疾管署最新公告具感染風險民眾追蹤管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理機制之分類，並通報校安中心，以利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追蹤與校園疫情掌控，若有必要請儘速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送醫診治。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-361056" y="841276"/>
            <a:ext cx="950505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十四、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團體集會與大型會議防疫管理事宜：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視集會活動種類，由校長室負責統籌規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劃。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50850" algn="l"/>
              </a:tabLst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開學前後，學校欲進行公眾集會，依「嚴重特殊傳染性肺炎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武漢肺炎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)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因應指引：公眾集會」及「基督教台灣浸會神學院校內集會活動管理規範」之內容辦理。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0850" algn="l"/>
              </a:tabLst>
            </a:pPr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0" dirty="0" smtClean="0">
                <a:latin typeface="華康勘亭流" pitchFamily="65" charset="-120"/>
                <a:ea typeface="華康勘亭流" pitchFamily="65" charset="-120"/>
              </a:rPr>
              <a:t>肆、</a:t>
            </a:r>
            <a:r>
              <a:rPr lang="zh-TW" altLang="zh-TW" sz="3200" b="0" dirty="0" smtClean="0">
                <a:latin typeface="華康勘亭流" pitchFamily="65" charset="-120"/>
                <a:ea typeface="華康勘亭流" pitchFamily="65" charset="-120"/>
              </a:rPr>
              <a:t>平時防疫措施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-252536" y="1201316"/>
            <a:ext cx="93965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一、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宣導學校教職員工生避免至嚴重特殊傳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染性肺炎疫情嚴重地區活動。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二、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各單位備妥防疫物資，如消毒物資、洗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手相關物品、口罩、額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耳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溫槍等。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0" dirty="0" smtClean="0">
                <a:latin typeface="華康勘亭流" pitchFamily="65" charset="-120"/>
                <a:ea typeface="華康勘亭流" pitchFamily="65" charset="-120"/>
              </a:rPr>
              <a:t>肆、</a:t>
            </a:r>
            <a:r>
              <a:rPr lang="zh-TW" altLang="zh-TW" sz="3200" b="0" dirty="0" smtClean="0">
                <a:latin typeface="華康勘亭流" pitchFamily="65" charset="-120"/>
                <a:ea typeface="華康勘亭流" pitchFamily="65" charset="-120"/>
              </a:rPr>
              <a:t>平時防疫措施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-252536" y="1129308"/>
            <a:ext cx="9396536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三、針對教職員工生加強宣導勤洗手、減少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觸摸眼口鼻、注意咳嗽禮節、妥善處理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口鼻分泌物等，儘量避免出入人潮擁擠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、空氣不流通的公共場所、與避免接觸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野生動物與禽類。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4126" y="49188"/>
            <a:ext cx="5832475" cy="647700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壹、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依據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0" y="1633364"/>
            <a:ext cx="8964488" cy="124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4.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依據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109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年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月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10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日教育部通報「港澳學生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管理及防疫措施」辦理。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0" dirty="0" smtClean="0">
                <a:latin typeface="華康勘亭流" pitchFamily="65" charset="-120"/>
                <a:ea typeface="華康勘亭流" pitchFamily="65" charset="-120"/>
              </a:rPr>
              <a:t>肆、</a:t>
            </a:r>
            <a:r>
              <a:rPr lang="zh-TW" altLang="zh-TW" sz="3200" b="0" dirty="0" smtClean="0">
                <a:latin typeface="華康勘亭流" pitchFamily="65" charset="-120"/>
                <a:ea typeface="華康勘亭流" pitchFamily="65" charset="-120"/>
              </a:rPr>
              <a:t>平時防疫措施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-252535" y="841276"/>
            <a:ext cx="939653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四、各單位保持環境通風、定期消毒，並主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動關心教職員工生健康，如有呼吸道症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狀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如咳嗽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而未達發燒標準者，進入學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校時應配戴口罩、勤洗手，並視症狀勸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導返家休養及就醫。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五、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宣導若出現類流感如發燒、頭痛、喉嚨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痛、咳嗽等症狀，應戴上口罩就醫，鼓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勵生病了就不上班上課。</a:t>
            </a:r>
            <a:endParaRPr kumimoji="1" lang="zh-TW" altLang="en-US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0" dirty="0" smtClean="0">
                <a:latin typeface="華康勘亭流" pitchFamily="65" charset="-120"/>
                <a:ea typeface="華康勘亭流" pitchFamily="65" charset="-120"/>
              </a:rPr>
              <a:t>肆、</a:t>
            </a:r>
            <a:r>
              <a:rPr lang="zh-TW" altLang="zh-TW" sz="3200" b="0" dirty="0" smtClean="0">
                <a:latin typeface="華康勘亭流" pitchFamily="65" charset="-120"/>
                <a:ea typeface="華康勘亭流" pitchFamily="65" charset="-120"/>
              </a:rPr>
              <a:t>平時防疫措施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-252535" y="1057300"/>
            <a:ext cx="9396535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六、環境及清潔消毒：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各單位應定期針對經常接觸的物品表面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如：電梯按鈕、門把、桌面、電燈開關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等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進行清潔消毒。常態時期一天一次，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若使用頻繁需增加清潔消毒次數。各單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位整備情形依「因應校園嚴重特殊傳染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性肺炎疫情整備情形檢核表」進行檢核。 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0" dirty="0" smtClean="0">
                <a:latin typeface="華康勘亭流" pitchFamily="65" charset="-120"/>
                <a:ea typeface="華康勘亭流" pitchFamily="65" charset="-120"/>
              </a:rPr>
              <a:t>肆、</a:t>
            </a:r>
            <a:r>
              <a:rPr lang="zh-TW" altLang="zh-TW" sz="3200" b="0" dirty="0" smtClean="0">
                <a:latin typeface="華康勘亭流" pitchFamily="65" charset="-120"/>
                <a:ea typeface="華康勘亭流" pitchFamily="65" charset="-120"/>
              </a:rPr>
              <a:t>平時防疫措施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-252536" y="1057300"/>
            <a:ext cx="939653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七、如有大型活動，依據「嚴重特殊傳染性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肺炎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武漢肺炎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因應綱要：公眾集會」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及「基督教台灣浸會神學院校內集會活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動管理規範」之內容辦理。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八、資源管理中心於經常性使用空間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如會議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室、教室、圖書館等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加強場所消毒。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0" dirty="0" smtClean="0">
                <a:latin typeface="華康勘亭流" pitchFamily="65" charset="-120"/>
                <a:ea typeface="華康勘亭流" pitchFamily="65" charset="-120"/>
              </a:rPr>
              <a:t>伍、</a:t>
            </a:r>
            <a:r>
              <a:rPr lang="zh-TW" altLang="zh-TW" sz="3200" b="0" dirty="0" smtClean="0">
                <a:latin typeface="華康勘亭流" pitchFamily="65" charset="-120"/>
                <a:ea typeface="華康勘亭流" pitchFamily="65" charset="-120"/>
              </a:rPr>
              <a:t>校園空間防疫規範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-252536" y="841276"/>
            <a:ext cx="939653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一、學校室內通風原則 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1.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維持室內通風打開室內門窗、氣窗及前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後門，使空氣流通，維持通風設備的良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好性能，並經常清洗隔塵網。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若環境為密閉空間或地下空間，建議增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設排風扇，營造動力排風，強迫與外界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氣體交換，加強通風以降低二氧化碳濃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度。非必要，盡可能不使用冷氣空調。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0" dirty="0" smtClean="0">
                <a:latin typeface="華康勘亭流" pitchFamily="65" charset="-120"/>
                <a:ea typeface="華康勘亭流" pitchFamily="65" charset="-120"/>
              </a:rPr>
              <a:t>伍、</a:t>
            </a:r>
            <a:r>
              <a:rPr lang="zh-TW" altLang="zh-TW" sz="3200" b="0" dirty="0" smtClean="0">
                <a:latin typeface="華康勘亭流" pitchFamily="65" charset="-120"/>
                <a:ea typeface="華康勘亭流" pitchFamily="65" charset="-120"/>
              </a:rPr>
              <a:t>校園空間防疫規範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45409" name="Rectangle 1"/>
          <p:cNvSpPr>
            <a:spLocks noChangeArrowheads="1"/>
          </p:cNvSpPr>
          <p:nvPr/>
        </p:nvSpPr>
        <p:spPr bwMode="auto">
          <a:xfrm>
            <a:off x="-324544" y="1273324"/>
            <a:ext cx="9396536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3.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室內空調若採用中央空調，空調出風口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與迴風口的數量比例是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比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1(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等同排風量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為迴風量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(m3/s)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的兩倍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，保持正壓狀態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以利與外界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戶外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氣體交換。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4.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以二氧化碳為判斷指標，判斷室內通風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或空調系統是否適用，於尖峰時段進行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量測，建議濃度值不應超過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1,000ppm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0" dirty="0" smtClean="0">
                <a:latin typeface="華康勘亭流" pitchFamily="65" charset="-120"/>
                <a:ea typeface="華康勘亭流" pitchFamily="65" charset="-120"/>
              </a:rPr>
              <a:t>伍、</a:t>
            </a:r>
            <a:r>
              <a:rPr lang="zh-TW" altLang="zh-TW" sz="3200" b="0" dirty="0" smtClean="0">
                <a:latin typeface="華康勘亭流" pitchFamily="65" charset="-120"/>
                <a:ea typeface="華康勘亭流" pitchFamily="65" charset="-120"/>
              </a:rPr>
              <a:t>校園空間防疫規範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-324544" y="625252"/>
            <a:ext cx="9468544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二、消毒作業原則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1.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消毒範圍：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地面、門把、窗戶把手、按鈕、電器開關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、家具表面、電話、對講機、垃圾桶、洗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手臺、馬桶、浴盆、水龍頭、 蓮蓬頭、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排水口、抽風扇、電腦、鍵盤、風扇等。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因大專校院的學生共同設備、器具，彼此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社交距離近且接觸頻繁，需要特別注意防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範。 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0" dirty="0" smtClean="0">
                <a:latin typeface="華康勘亭流" pitchFamily="65" charset="-120"/>
                <a:ea typeface="華康勘亭流" pitchFamily="65" charset="-120"/>
              </a:rPr>
              <a:t>伍、</a:t>
            </a:r>
            <a:r>
              <a:rPr lang="zh-TW" altLang="zh-TW" sz="3200" b="0" dirty="0" smtClean="0">
                <a:latin typeface="華康勘亭流" pitchFamily="65" charset="-120"/>
                <a:ea typeface="華康勘亭流" pitchFamily="65" charset="-120"/>
              </a:rPr>
              <a:t>校園空間防疫規範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1417340"/>
            <a:ext cx="878497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除前開消毒範圍外，請著重定期清潔學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生、學生經常接觸的物品表面，如鍵盤、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課桌椅、門把、公共區域的公 共用品、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教具等，但要注意避免過度使用消毒藥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劑，並穿戴手套及口罩進行清潔作業。 </a:t>
            </a:r>
            <a:endParaRPr kumimoji="1" lang="zh-TW" altLang="en-US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0" dirty="0" smtClean="0">
                <a:latin typeface="華康勘亭流" pitchFamily="65" charset="-120"/>
                <a:ea typeface="華康勘亭流" pitchFamily="65" charset="-120"/>
              </a:rPr>
              <a:t>伍、</a:t>
            </a:r>
            <a:r>
              <a:rPr lang="zh-TW" altLang="zh-TW" sz="3200" b="0" dirty="0" smtClean="0">
                <a:latin typeface="華康勘亭流" pitchFamily="65" charset="-120"/>
                <a:ea typeface="華康勘亭流" pitchFamily="65" charset="-120"/>
              </a:rPr>
              <a:t>校園空間防疫規範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42337" name="Rectangle 1"/>
          <p:cNvSpPr>
            <a:spLocks noChangeArrowheads="1"/>
          </p:cNvSpPr>
          <p:nvPr/>
        </p:nvSpPr>
        <p:spPr bwMode="auto">
          <a:xfrm>
            <a:off x="-468560" y="841276"/>
            <a:ext cx="96125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69988" algn="l"/>
              </a:tabLst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2.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消毒原則：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由較乾淨的地方先擦拭。 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抹布必須浸潤漂白水。 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以漂白水擦拭後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10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分鐘，再以清水清潔。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4)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可以稀釋漂白水消毒馬桶。 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5)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切勿將大量或高濃度漂白水廢棄於馬桶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內，避免化糞池失去汙水處理能力。 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6)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使用漂白水時，請戴口罩、手套。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0" dirty="0" smtClean="0">
                <a:latin typeface="華康勘亭流" pitchFamily="65" charset="-120"/>
                <a:ea typeface="華康勘亭流" pitchFamily="65" charset="-120"/>
              </a:rPr>
              <a:t>伍、</a:t>
            </a:r>
            <a:r>
              <a:rPr lang="zh-TW" altLang="zh-TW" sz="3200" b="0" dirty="0" smtClean="0">
                <a:latin typeface="華康勘亭流" pitchFamily="65" charset="-120"/>
                <a:ea typeface="華康勘亭流" pitchFamily="65" charset="-120"/>
              </a:rPr>
              <a:t>校園空間防疫規範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41313" name="Rectangle 1"/>
          <p:cNvSpPr>
            <a:spLocks noChangeArrowheads="1"/>
          </p:cNvSpPr>
          <p:nvPr/>
        </p:nvSpPr>
        <p:spPr bwMode="auto">
          <a:xfrm>
            <a:off x="-540568" y="960755"/>
            <a:ext cx="9684568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69988" algn="l"/>
              </a:tabLst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3.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消毒用具： 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口罩、手套。 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拖把、水桶、清潔劑、擦拭用抹布和海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綿，及其他清潔用具等。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6998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垃圾袋。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0" dirty="0" smtClean="0">
                <a:latin typeface="華康勘亭流" pitchFamily="65" charset="-120"/>
                <a:ea typeface="華康勘亭流" pitchFamily="65" charset="-120"/>
              </a:rPr>
              <a:t>伍、</a:t>
            </a:r>
            <a:r>
              <a:rPr lang="zh-TW" altLang="zh-TW" sz="3200" b="0" dirty="0" smtClean="0">
                <a:latin typeface="華康勘亭流" pitchFamily="65" charset="-120"/>
                <a:ea typeface="華康勘亭流" pitchFamily="65" charset="-120"/>
              </a:rPr>
              <a:t>校園空間防疫規範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-1044624" y="1057300"/>
            <a:ext cx="1018862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4.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消毒藥劑： 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使用市售「次氯酸鈉」成份之漂白水或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「次氯酸鈣」成份之漂白粉：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  <a:tab pos="1350963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(1)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選擇成分為「次氯酸鈉」之市售漂白水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  <a:tab pos="1350963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    稀釋使用，一般漂白水多未標示濃度，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  <a:tab pos="1350963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    但大部分濃度為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5~6%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4126" y="49188"/>
            <a:ext cx="5832475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貳、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目的</a:t>
            </a:r>
            <a:b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</a:b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0" y="985292"/>
            <a:ext cx="896448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為有效阻絕嚴重特殊傳染性肺炎疫情擴大，建置本工作綱要並據以執行，期於開學前，各大專校院動員全校各相關單位，提出相關因應措施，俾利開學時提供一安全健康校園環境，以維持學校功能正常運作。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0" dirty="0" smtClean="0">
                <a:latin typeface="華康勘亭流" pitchFamily="65" charset="-120"/>
                <a:ea typeface="華康勘亭流" pitchFamily="65" charset="-120"/>
              </a:rPr>
              <a:t>伍、</a:t>
            </a:r>
            <a:r>
              <a:rPr lang="zh-TW" altLang="zh-TW" sz="3200" b="0" dirty="0" smtClean="0">
                <a:latin typeface="華康勘亭流" pitchFamily="65" charset="-120"/>
                <a:ea typeface="華康勘亭流" pitchFamily="65" charset="-120"/>
              </a:rPr>
              <a:t>校園空間防疫規範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-1044624" y="841276"/>
            <a:ext cx="1018862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稀釋的家用漂白水在不同接觸時間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(10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分鐘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~ 60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分鐘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皆有作用，且價格便宜，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一般建議醫療機構作為消毒劑。漂白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水會刺激黏膜、皮膚和呼吸道，且會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在光或熱下分解，易與其他化學物起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反應，故使用漂白水必須小心。不當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的使用會降低其消毒效果並造成人員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  <a:tab pos="1350963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傷害。 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0" dirty="0" smtClean="0">
                <a:latin typeface="華康勘亭流" pitchFamily="65" charset="-120"/>
                <a:ea typeface="華康勘亭流" pitchFamily="65" charset="-120"/>
              </a:rPr>
              <a:t>伍、</a:t>
            </a:r>
            <a:r>
              <a:rPr lang="zh-TW" altLang="zh-TW" sz="3200" b="0" dirty="0" smtClean="0">
                <a:latin typeface="華康勘亭流" pitchFamily="65" charset="-120"/>
                <a:ea typeface="華康勘亭流" pitchFamily="65" charset="-120"/>
              </a:rPr>
              <a:t>校園空間防疫規範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39265" name="Rectangle 1"/>
          <p:cNvSpPr>
            <a:spLocks noChangeArrowheads="1"/>
          </p:cNvSpPr>
          <p:nvPr/>
        </p:nvSpPr>
        <p:spPr bwMode="auto">
          <a:xfrm>
            <a:off x="0" y="1044490"/>
            <a:ext cx="90364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30350" algn="l"/>
                <a:tab pos="162083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(2)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配製或使用稀釋漂白水的方法：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30350" algn="l"/>
                <a:tab pos="162083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A.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使用口罩、橡膠手套和防水圍裙，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30350" algn="l"/>
                <a:tab pos="162083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 最好也使用護目鏡保護眼睛以免被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30350" algn="l"/>
                <a:tab pos="162083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 噴濺到。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30350" algn="l"/>
                <a:tab pos="162083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B.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通風良好處配製和使用漂白水。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30350" algn="l"/>
                <a:tab pos="162083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C.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使用冷水稀釋，因為熱水會分解次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30350" algn="l"/>
                <a:tab pos="162083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 氯酸鈉並降低其消毒效果。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30350" algn="l"/>
                <a:tab pos="162083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0" dirty="0" smtClean="0">
                <a:latin typeface="華康勘亭流" pitchFamily="65" charset="-120"/>
                <a:ea typeface="華康勘亭流" pitchFamily="65" charset="-120"/>
              </a:rPr>
              <a:t>伍、</a:t>
            </a:r>
            <a:r>
              <a:rPr lang="zh-TW" altLang="zh-TW" sz="3200" b="0" dirty="0" smtClean="0">
                <a:latin typeface="華康勘亭流" pitchFamily="65" charset="-120"/>
                <a:ea typeface="華康勘亭流" pitchFamily="65" charset="-120"/>
              </a:rPr>
              <a:t>校園空間防疫規範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12" y="985292"/>
            <a:ext cx="8856984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D.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一般漂白劑含有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5%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次氯酸鈉稀釋請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 參考表一。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r>
              <a:rPr kumimoji="1" lang="en-US" altLang="zh-TW" sz="2300" dirty="0" err="1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次氯酸鈉（sodium</a:t>
            </a:r>
            <a:r>
              <a:rPr kumimoji="1" lang="en-US" altLang="zh-TW" sz="23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2300" dirty="0" err="1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hypochlorite）濃度和使用</a:t>
            </a:r>
            <a:r>
              <a:rPr kumimoji="1" lang="en-US" altLang="zh-TW" sz="23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(*</a:t>
            </a:r>
            <a:r>
              <a:rPr kumimoji="1" lang="en-US" altLang="zh-TW" sz="2300" dirty="0" err="1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ppm：百萬分之一</a:t>
            </a:r>
            <a:r>
              <a:rPr kumimoji="1" lang="en-US" altLang="zh-TW" sz="23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)</a:t>
            </a:r>
            <a:endParaRPr kumimoji="1" lang="zh-TW" altLang="zh-TW" sz="23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endParaRPr kumimoji="1" lang="zh-TW" altLang="en-US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79512" y="2497460"/>
          <a:ext cx="8784976" cy="266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505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標楷體"/>
                          <a:ea typeface="新細明體"/>
                          <a:cs typeface="標楷體"/>
                        </a:rPr>
                        <a:t>初始溶液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大</a:t>
                      </a:r>
                      <a:r>
                        <a:rPr lang="zh-TW" sz="1200" kern="100" spc="-485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部</a:t>
                      </a:r>
                      <a:r>
                        <a:rPr lang="zh-TW" sz="1200" kern="100" spc="-500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分</a:t>
                      </a:r>
                      <a:r>
                        <a:rPr lang="zh-TW" sz="1200" kern="100" spc="-500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家</a:t>
                      </a:r>
                      <a:r>
                        <a:rPr lang="zh-TW" sz="1200" kern="100" spc="-485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用</a:t>
                      </a:r>
                      <a:r>
                        <a:rPr lang="zh-TW" sz="1200" kern="100" spc="-500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漂</a:t>
                      </a:r>
                      <a:r>
                        <a:rPr lang="zh-TW" sz="1200" kern="100" spc="-500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白</a:t>
                      </a:r>
                      <a:r>
                        <a:rPr lang="zh-TW" sz="1200" kern="100" spc="-500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水</a:t>
                      </a:r>
                      <a:r>
                        <a:rPr lang="zh-TW" sz="1200" kern="100" spc="-485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含</a:t>
                      </a:r>
                      <a:r>
                        <a:rPr lang="zh-TW" sz="1200" kern="100" spc="-500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有</a:t>
                      </a:r>
                      <a:r>
                        <a:rPr lang="zh-TW" sz="1200" kern="100" spc="-465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en-US" sz="1200" kern="100" spc="5" dirty="0">
                          <a:latin typeface="標楷體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1200" kern="100" dirty="0">
                          <a:latin typeface="標楷體"/>
                          <a:ea typeface="新細明體"/>
                          <a:cs typeface="Times New Roman"/>
                        </a:rPr>
                        <a:t>%</a:t>
                      </a:r>
                      <a:r>
                        <a:rPr lang="en-US" sz="1200" kern="100" spc="-165" dirty="0"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次</a:t>
                      </a:r>
                      <a:r>
                        <a:rPr lang="zh-TW" sz="1200" kern="100" spc="-500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氯</a:t>
                      </a:r>
                      <a:r>
                        <a:rPr lang="zh-TW" sz="1200" kern="100" spc="-485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酸</a:t>
                      </a:r>
                      <a:r>
                        <a:rPr lang="zh-TW" sz="1200" kern="100" spc="-500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鈉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05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標楷體"/>
                          <a:ea typeface="新細明體"/>
                          <a:cs typeface="標楷體"/>
                        </a:rPr>
                        <a:t>（</a:t>
                      </a:r>
                      <a:r>
                        <a:rPr lang="en-US" sz="1200" kern="100" spc="-5">
                          <a:latin typeface="標楷體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1200" kern="100" spc="5">
                          <a:latin typeface="標楷體"/>
                          <a:ea typeface="新細明體"/>
                          <a:cs typeface="Times New Roman"/>
                        </a:rPr>
                        <a:t>0</a:t>
                      </a:r>
                      <a:r>
                        <a:rPr lang="en-US" sz="1200" kern="100" spc="-5">
                          <a:latin typeface="標楷體"/>
                          <a:ea typeface="新細明體"/>
                          <a:cs typeface="Times New Roman"/>
                        </a:rPr>
                        <a:t>00</a:t>
                      </a:r>
                      <a:r>
                        <a:rPr lang="en-US" sz="1200" kern="100">
                          <a:latin typeface="標楷體"/>
                          <a:ea typeface="新細明體"/>
                          <a:cs typeface="Times New Roman"/>
                        </a:rPr>
                        <a:t>0</a:t>
                      </a:r>
                      <a:r>
                        <a:rPr lang="en-US" sz="1200" kern="100" spc="5"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200" kern="100" spc="-10">
                          <a:latin typeface="標楷體"/>
                          <a:ea typeface="新細明體"/>
                          <a:cs typeface="Times New Roman"/>
                        </a:rPr>
                        <a:t>p</a:t>
                      </a:r>
                      <a:r>
                        <a:rPr lang="en-US" sz="1200" kern="100" spc="5">
                          <a:latin typeface="標楷體"/>
                          <a:ea typeface="新細明體"/>
                          <a:cs typeface="Times New Roman"/>
                        </a:rPr>
                        <a:t>p</a:t>
                      </a:r>
                      <a:r>
                        <a:rPr lang="en-US" sz="1200" kern="100" spc="-20">
                          <a:latin typeface="標楷體"/>
                          <a:ea typeface="新細明體"/>
                          <a:cs typeface="Times New Roman"/>
                        </a:rPr>
                        <a:t>m</a:t>
                      </a:r>
                      <a:r>
                        <a:rPr lang="en-US" sz="1200" kern="100">
                          <a:latin typeface="標楷體"/>
                          <a:ea typeface="新細明體"/>
                          <a:cs typeface="標楷體"/>
                        </a:rPr>
                        <a:t>有效氯）。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147185">
                <a:tc>
                  <a:txBody>
                    <a:bodyPr/>
                    <a:lstStyle/>
                    <a:p>
                      <a:pPr marL="666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標楷體"/>
                          <a:ea typeface="新細明體"/>
                          <a:cs typeface="標楷體"/>
                        </a:rPr>
                        <a:t>建議稀</a:t>
                      </a:r>
                      <a:r>
                        <a:rPr lang="en-US" sz="1200" kern="100" spc="-15">
                          <a:latin typeface="標楷體"/>
                          <a:ea typeface="新細明體"/>
                          <a:cs typeface="標楷體"/>
                        </a:rPr>
                        <a:t>釋</a:t>
                      </a:r>
                      <a:r>
                        <a:rPr lang="en-US" sz="1200" kern="100">
                          <a:latin typeface="標楷體"/>
                          <a:ea typeface="新細明體"/>
                          <a:cs typeface="標楷體"/>
                        </a:rPr>
                        <a:t>比例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88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spc="105" dirty="0">
                          <a:latin typeface="Calibri"/>
                          <a:ea typeface="標楷體"/>
                          <a:cs typeface="標楷體"/>
                        </a:rPr>
                        <a:t>若</a:t>
                      </a:r>
                      <a:r>
                        <a:rPr lang="zh-TW" sz="1200" kern="100" spc="95" dirty="0">
                          <a:latin typeface="Calibri"/>
                          <a:ea typeface="標楷體"/>
                          <a:cs typeface="標楷體"/>
                        </a:rPr>
                        <a:t>是</a:t>
                      </a:r>
                      <a:r>
                        <a:rPr lang="zh-TW" sz="1200" kern="100" spc="115" dirty="0">
                          <a:latin typeface="Calibri"/>
                          <a:ea typeface="標楷體"/>
                          <a:cs typeface="標楷體"/>
                        </a:rPr>
                        <a:t>含</a:t>
                      </a:r>
                      <a:r>
                        <a:rPr lang="en-US" sz="1200" kern="100" spc="5" dirty="0">
                          <a:latin typeface="標楷體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1200" kern="100" spc="80" dirty="0">
                          <a:latin typeface="標楷體"/>
                          <a:ea typeface="新細明體"/>
                          <a:cs typeface="Times New Roman"/>
                        </a:rPr>
                        <a:t>%</a:t>
                      </a:r>
                      <a:r>
                        <a:rPr lang="zh-TW" sz="1200" kern="100" spc="105" dirty="0">
                          <a:latin typeface="Calibri"/>
                          <a:ea typeface="標楷體"/>
                          <a:cs typeface="標楷體"/>
                        </a:rPr>
                        <a:t>次</a:t>
                      </a:r>
                      <a:r>
                        <a:rPr lang="zh-TW" sz="1200" kern="100" spc="95" dirty="0">
                          <a:latin typeface="Calibri"/>
                          <a:ea typeface="標楷體"/>
                          <a:cs typeface="標楷體"/>
                        </a:rPr>
                        <a:t>氯酸</a:t>
                      </a:r>
                      <a:r>
                        <a:rPr lang="zh-TW" sz="1200" kern="100" spc="105" dirty="0">
                          <a:latin typeface="Calibri"/>
                          <a:ea typeface="標楷體"/>
                          <a:cs typeface="標楷體"/>
                        </a:rPr>
                        <a:t>鈉</a:t>
                      </a:r>
                      <a:r>
                        <a:rPr lang="zh-TW" sz="1200" kern="100" spc="95" dirty="0">
                          <a:latin typeface="Calibri"/>
                          <a:ea typeface="標楷體"/>
                          <a:cs typeface="標楷體"/>
                        </a:rPr>
                        <a:t>，</a:t>
                      </a:r>
                      <a:r>
                        <a:rPr lang="zh-TW" sz="1200" kern="100" spc="105" dirty="0">
                          <a:latin typeface="Calibri"/>
                          <a:ea typeface="標楷體"/>
                          <a:cs typeface="標楷體"/>
                        </a:rPr>
                        <a:t>建</a:t>
                      </a:r>
                      <a:r>
                        <a:rPr lang="zh-TW" sz="1200" kern="100" spc="95" dirty="0">
                          <a:latin typeface="Calibri"/>
                          <a:ea typeface="標楷體"/>
                          <a:cs typeface="標楷體"/>
                        </a:rPr>
                        <a:t>議</a:t>
                      </a:r>
                      <a:r>
                        <a:rPr lang="zh-TW" sz="1200" kern="100" spc="125" dirty="0">
                          <a:latin typeface="Calibri"/>
                          <a:ea typeface="標楷體"/>
                          <a:cs typeface="標楷體"/>
                        </a:rPr>
                        <a:t>以</a:t>
                      </a:r>
                      <a:r>
                        <a:rPr lang="en-US" sz="1200" kern="100" dirty="0"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en-US" sz="1200" kern="100" spc="-260" dirty="0"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1200" kern="100" spc="110" dirty="0">
                          <a:latin typeface="Calibri"/>
                          <a:ea typeface="標楷體"/>
                          <a:cs typeface="標楷體"/>
                        </a:rPr>
                        <a:t>：</a:t>
                      </a:r>
                      <a:r>
                        <a:rPr lang="en-US" sz="1200" kern="100" spc="-5" dirty="0"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en-US" sz="1200" kern="100" spc="5" dirty="0">
                          <a:latin typeface="標楷體"/>
                          <a:ea typeface="新細明體"/>
                          <a:cs typeface="Times New Roman"/>
                        </a:rPr>
                        <a:t>0</a:t>
                      </a:r>
                      <a:r>
                        <a:rPr lang="en-US" sz="1200" kern="100" dirty="0">
                          <a:latin typeface="標楷體"/>
                          <a:ea typeface="新細明體"/>
                          <a:cs typeface="Times New Roman"/>
                        </a:rPr>
                        <a:t>0</a:t>
                      </a:r>
                      <a:r>
                        <a:rPr lang="en-US" sz="1200" kern="100" spc="-260" dirty="0"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稀 </a:t>
                      </a:r>
                      <a:r>
                        <a:rPr lang="zh-TW" sz="1200" kern="100" spc="85" dirty="0">
                          <a:latin typeface="Calibri"/>
                          <a:ea typeface="標楷體"/>
                          <a:cs typeface="標楷體"/>
                        </a:rPr>
                        <a:t>釋。</a:t>
                      </a:r>
                      <a:r>
                        <a:rPr lang="zh-TW" sz="1200" kern="100" spc="70" dirty="0">
                          <a:latin typeface="Calibri"/>
                          <a:ea typeface="標楷體"/>
                          <a:cs typeface="標楷體"/>
                        </a:rPr>
                        <a:t>也</a:t>
                      </a:r>
                      <a:r>
                        <a:rPr lang="zh-TW" sz="1200" kern="100" spc="85" dirty="0">
                          <a:latin typeface="Calibri"/>
                          <a:ea typeface="標楷體"/>
                          <a:cs typeface="標楷體"/>
                        </a:rPr>
                        <a:t>就</a:t>
                      </a:r>
                      <a:r>
                        <a:rPr lang="zh-TW" sz="1200" kern="100" spc="90" dirty="0">
                          <a:latin typeface="Calibri"/>
                          <a:ea typeface="標楷體"/>
                          <a:cs typeface="標楷體"/>
                        </a:rPr>
                        <a:t>是</a:t>
                      </a:r>
                      <a:r>
                        <a:rPr lang="en-US" sz="1200" kern="100" spc="80" dirty="0"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zh-TW" sz="1200" kern="100" spc="70" dirty="0">
                          <a:latin typeface="Calibri"/>
                          <a:ea typeface="標楷體"/>
                          <a:cs typeface="標楷體"/>
                        </a:rPr>
                        <a:t>份漂</a:t>
                      </a:r>
                      <a:r>
                        <a:rPr lang="zh-TW" sz="1200" kern="100" spc="85" dirty="0">
                          <a:latin typeface="Calibri"/>
                          <a:ea typeface="標楷體"/>
                          <a:cs typeface="標楷體"/>
                        </a:rPr>
                        <a:t>白水</a:t>
                      </a:r>
                      <a:r>
                        <a:rPr lang="zh-TW" sz="1200" kern="100" spc="95" dirty="0">
                          <a:latin typeface="Calibri"/>
                          <a:ea typeface="標楷體"/>
                          <a:cs typeface="標楷體"/>
                        </a:rPr>
                        <a:t>加</a:t>
                      </a:r>
                      <a:r>
                        <a:rPr lang="en-US" sz="1200" kern="100" spc="-5" dirty="0">
                          <a:latin typeface="標楷體"/>
                          <a:ea typeface="新細明體"/>
                          <a:cs typeface="Times New Roman"/>
                        </a:rPr>
                        <a:t>9</a:t>
                      </a:r>
                      <a:r>
                        <a:rPr lang="en-US" sz="1200" kern="100" spc="80" dirty="0">
                          <a:latin typeface="標楷體"/>
                          <a:ea typeface="新細明體"/>
                          <a:cs typeface="Times New Roman"/>
                        </a:rPr>
                        <a:t>9</a:t>
                      </a:r>
                      <a:r>
                        <a:rPr lang="zh-TW" sz="1200" kern="100" spc="70" dirty="0">
                          <a:latin typeface="Calibri"/>
                          <a:ea typeface="標楷體"/>
                          <a:cs typeface="標楷體"/>
                        </a:rPr>
                        <a:t>份</a:t>
                      </a:r>
                      <a:r>
                        <a:rPr lang="zh-TW" sz="1200" kern="100" spc="85" dirty="0">
                          <a:latin typeface="Calibri"/>
                          <a:ea typeface="標楷體"/>
                          <a:cs typeface="標楷體"/>
                        </a:rPr>
                        <a:t>的冷</a:t>
                      </a:r>
                      <a:r>
                        <a:rPr lang="zh-TW" sz="1200" kern="100" spc="70" dirty="0">
                          <a:latin typeface="Calibri"/>
                          <a:ea typeface="標楷體"/>
                          <a:cs typeface="標楷體"/>
                        </a:rPr>
                        <a:t>水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作 為表面</a:t>
                      </a:r>
                      <a:r>
                        <a:rPr lang="zh-TW" sz="1200" kern="100" spc="-15" dirty="0">
                          <a:latin typeface="Calibri"/>
                          <a:ea typeface="標楷體"/>
                          <a:cs typeface="標楷體"/>
                        </a:rPr>
                        <a:t>消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毒。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64770" marR="9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spc="35" dirty="0">
                          <a:latin typeface="Calibri"/>
                          <a:ea typeface="標楷體"/>
                          <a:cs typeface="標楷體"/>
                        </a:rPr>
                        <a:t>若需要不同濃度</a:t>
                      </a:r>
                      <a:r>
                        <a:rPr lang="zh-TW" sz="1200" kern="100" spc="25" dirty="0">
                          <a:latin typeface="Calibri"/>
                          <a:ea typeface="標楷體"/>
                          <a:cs typeface="標楷體"/>
                        </a:rPr>
                        <a:t>的</a:t>
                      </a:r>
                      <a:r>
                        <a:rPr lang="zh-TW" sz="1200" kern="100" spc="35" dirty="0">
                          <a:latin typeface="Calibri"/>
                          <a:ea typeface="標楷體"/>
                          <a:cs typeface="標楷體"/>
                        </a:rPr>
                        <a:t>漂白水也可依此</a:t>
                      </a:r>
                      <a:r>
                        <a:rPr lang="zh-TW" sz="1200" kern="100" spc="25" dirty="0">
                          <a:latin typeface="Calibri"/>
                          <a:ea typeface="標楷體"/>
                          <a:cs typeface="標楷體"/>
                        </a:rPr>
                        <a:t>稀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釋 </a:t>
                      </a:r>
                      <a:r>
                        <a:rPr lang="zh-TW" sz="1200" kern="100" spc="85" dirty="0">
                          <a:latin typeface="Calibri"/>
                          <a:ea typeface="標楷體"/>
                          <a:cs typeface="標楷體"/>
                        </a:rPr>
                        <a:t>比</a:t>
                      </a:r>
                      <a:r>
                        <a:rPr lang="zh-TW" sz="1200" kern="100" spc="70" dirty="0">
                          <a:latin typeface="Calibri"/>
                          <a:ea typeface="標楷體"/>
                          <a:cs typeface="標楷體"/>
                        </a:rPr>
                        <a:t>率</a:t>
                      </a:r>
                      <a:r>
                        <a:rPr lang="zh-TW" sz="1200" kern="100" spc="85" dirty="0">
                          <a:latin typeface="Calibri"/>
                          <a:ea typeface="標楷體"/>
                          <a:cs typeface="標楷體"/>
                        </a:rPr>
                        <a:t>調</a:t>
                      </a:r>
                      <a:r>
                        <a:rPr lang="zh-TW" sz="1200" kern="100" spc="70" dirty="0">
                          <a:latin typeface="Calibri"/>
                          <a:ea typeface="標楷體"/>
                          <a:cs typeface="標楷體"/>
                        </a:rPr>
                        <a:t>整。</a:t>
                      </a:r>
                      <a:r>
                        <a:rPr lang="zh-TW" sz="1200" kern="100" spc="85" dirty="0">
                          <a:latin typeface="Calibri"/>
                          <a:ea typeface="標楷體"/>
                          <a:cs typeface="標楷體"/>
                        </a:rPr>
                        <a:t>如</a:t>
                      </a:r>
                      <a:r>
                        <a:rPr lang="zh-TW" sz="1200" kern="100" spc="95" dirty="0">
                          <a:latin typeface="Calibri"/>
                          <a:ea typeface="標楷體"/>
                          <a:cs typeface="標楷體"/>
                        </a:rPr>
                        <a:t>含</a:t>
                      </a:r>
                      <a:r>
                        <a:rPr lang="en-US" sz="1200" kern="100" spc="-5" dirty="0">
                          <a:latin typeface="標楷體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200" kern="100" dirty="0">
                          <a:latin typeface="標楷體"/>
                          <a:ea typeface="新細明體"/>
                          <a:cs typeface="Times New Roman"/>
                        </a:rPr>
                        <a:t>.</a:t>
                      </a:r>
                      <a:r>
                        <a:rPr lang="en-US" sz="1200" kern="100" spc="-10" dirty="0">
                          <a:latin typeface="標楷體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1200" kern="100" spc="70" dirty="0">
                          <a:latin typeface="標楷體"/>
                          <a:ea typeface="新細明體"/>
                          <a:cs typeface="Times New Roman"/>
                        </a:rPr>
                        <a:t>%</a:t>
                      </a:r>
                      <a:r>
                        <a:rPr lang="zh-TW" sz="1200" kern="100" spc="85" dirty="0">
                          <a:latin typeface="Calibri"/>
                          <a:ea typeface="標楷體"/>
                          <a:cs typeface="標楷體"/>
                        </a:rPr>
                        <a:t>次氯</a:t>
                      </a:r>
                      <a:r>
                        <a:rPr lang="zh-TW" sz="1200" kern="100" spc="70" dirty="0">
                          <a:latin typeface="Calibri"/>
                          <a:ea typeface="標楷體"/>
                          <a:cs typeface="標楷體"/>
                        </a:rPr>
                        <a:t>酸</a:t>
                      </a:r>
                      <a:r>
                        <a:rPr lang="zh-TW" sz="1200" kern="100" spc="85" dirty="0">
                          <a:latin typeface="Calibri"/>
                          <a:ea typeface="標楷體"/>
                          <a:cs typeface="標楷體"/>
                        </a:rPr>
                        <a:t>鈉</a:t>
                      </a:r>
                      <a:r>
                        <a:rPr lang="zh-TW" sz="1200" kern="100" spc="70" dirty="0">
                          <a:latin typeface="Calibri"/>
                          <a:ea typeface="標楷體"/>
                          <a:cs typeface="標楷體"/>
                        </a:rPr>
                        <a:t>，則</a:t>
                      </a:r>
                      <a:r>
                        <a:rPr lang="zh-TW" sz="1200" kern="100" spc="80" dirty="0">
                          <a:latin typeface="Calibri"/>
                          <a:ea typeface="標楷體"/>
                          <a:cs typeface="標楷體"/>
                        </a:rPr>
                        <a:t>是</a:t>
                      </a:r>
                      <a:r>
                        <a:rPr lang="en-US" sz="1200" kern="100" dirty="0">
                          <a:latin typeface="標楷體"/>
                          <a:ea typeface="新細明體"/>
                          <a:cs typeface="Times New Roman"/>
                        </a:rPr>
                        <a:t>2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份漂白</a:t>
                      </a:r>
                      <a:r>
                        <a:rPr lang="zh-TW" sz="1200" kern="100" spc="-15" dirty="0">
                          <a:latin typeface="Calibri"/>
                          <a:ea typeface="標楷體"/>
                          <a:cs typeface="標楷體"/>
                        </a:rPr>
                        <a:t>水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再</a:t>
                      </a:r>
                      <a:r>
                        <a:rPr lang="zh-TW" sz="1200" kern="100" spc="5" dirty="0">
                          <a:latin typeface="Calibri"/>
                          <a:ea typeface="標楷體"/>
                          <a:cs typeface="標楷體"/>
                        </a:rPr>
                        <a:t>加</a:t>
                      </a:r>
                      <a:r>
                        <a:rPr lang="en-US" sz="1200" kern="100" spc="-5" dirty="0">
                          <a:latin typeface="標楷體"/>
                          <a:ea typeface="新細明體"/>
                          <a:cs typeface="Times New Roman"/>
                        </a:rPr>
                        <a:t>98</a:t>
                      </a:r>
                      <a:r>
                        <a:rPr lang="zh-TW" sz="1200" kern="100" spc="-15" dirty="0">
                          <a:latin typeface="Calibri"/>
                          <a:ea typeface="標楷體"/>
                          <a:cs typeface="標楷體"/>
                        </a:rPr>
                        <a:t>份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的冷水。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05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0" dirty="0" smtClean="0">
                <a:latin typeface="華康勘亭流" pitchFamily="65" charset="-120"/>
                <a:ea typeface="華康勘亭流" pitchFamily="65" charset="-120"/>
              </a:rPr>
              <a:t>伍、</a:t>
            </a:r>
            <a:r>
              <a:rPr lang="zh-TW" altLang="zh-TW" sz="3200" b="0" dirty="0" smtClean="0">
                <a:latin typeface="華康勘亭流" pitchFamily="65" charset="-120"/>
                <a:ea typeface="華康勘亭流" pitchFamily="65" charset="-120"/>
              </a:rPr>
              <a:t>校園空間防疫規範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51520" y="1057300"/>
          <a:ext cx="8784976" cy="3759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505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latin typeface="標楷體"/>
                          <a:ea typeface="新細明體"/>
                          <a:cs typeface="標楷體"/>
                        </a:rPr>
                        <a:t>初始溶液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大</a:t>
                      </a:r>
                      <a:r>
                        <a:rPr lang="zh-TW" sz="1200" kern="100" spc="-485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部</a:t>
                      </a:r>
                      <a:r>
                        <a:rPr lang="zh-TW" sz="1200" kern="100" spc="-500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分</a:t>
                      </a:r>
                      <a:r>
                        <a:rPr lang="zh-TW" sz="1200" kern="100" spc="-500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家</a:t>
                      </a:r>
                      <a:r>
                        <a:rPr lang="zh-TW" sz="1200" kern="100" spc="-485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用</a:t>
                      </a:r>
                      <a:r>
                        <a:rPr lang="zh-TW" sz="1200" kern="100" spc="-500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漂</a:t>
                      </a:r>
                      <a:r>
                        <a:rPr lang="zh-TW" sz="1200" kern="100" spc="-500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白</a:t>
                      </a:r>
                      <a:r>
                        <a:rPr lang="zh-TW" sz="1200" kern="100" spc="-500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水</a:t>
                      </a:r>
                      <a:r>
                        <a:rPr lang="zh-TW" sz="1200" kern="100" spc="-485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含</a:t>
                      </a:r>
                      <a:r>
                        <a:rPr lang="zh-TW" sz="1200" kern="100" spc="-500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有</a:t>
                      </a:r>
                      <a:r>
                        <a:rPr lang="zh-TW" sz="1200" kern="100" spc="-465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en-US" sz="1200" kern="100" spc="5" dirty="0">
                          <a:latin typeface="標楷體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1200" kern="100" dirty="0">
                          <a:latin typeface="標楷體"/>
                          <a:ea typeface="新細明體"/>
                          <a:cs typeface="Times New Roman"/>
                        </a:rPr>
                        <a:t>%</a:t>
                      </a:r>
                      <a:r>
                        <a:rPr lang="en-US" sz="1200" kern="100" spc="-165" dirty="0"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次</a:t>
                      </a:r>
                      <a:r>
                        <a:rPr lang="zh-TW" sz="1200" kern="100" spc="-500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氯</a:t>
                      </a:r>
                      <a:r>
                        <a:rPr lang="zh-TW" sz="1200" kern="100" spc="-485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酸</a:t>
                      </a:r>
                      <a:r>
                        <a:rPr lang="zh-TW" sz="1200" kern="100" spc="-500" dirty="0">
                          <a:latin typeface="Calibri"/>
                          <a:ea typeface="標楷體"/>
                          <a:cs typeface="標楷體"/>
                        </a:rPr>
                        <a:t> 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鈉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366504">
                <a:tc>
                  <a:txBody>
                    <a:bodyPr/>
                    <a:lstStyle/>
                    <a:p>
                      <a:pPr marL="666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標楷體"/>
                          <a:ea typeface="新細明體"/>
                          <a:cs typeface="標楷體"/>
                        </a:rPr>
                        <a:t>稀釋後</a:t>
                      </a:r>
                      <a:r>
                        <a:rPr lang="en-US" sz="1200" kern="100" spc="-15">
                          <a:latin typeface="標楷體"/>
                          <a:ea typeface="新細明體"/>
                          <a:cs typeface="標楷體"/>
                        </a:rPr>
                        <a:t>有</a:t>
                      </a:r>
                      <a:r>
                        <a:rPr lang="en-US" sz="1200" kern="100">
                          <a:latin typeface="標楷體"/>
                          <a:ea typeface="新細明體"/>
                          <a:cs typeface="標楷體"/>
                        </a:rPr>
                        <a:t>效氯</a:t>
                      </a:r>
                      <a:r>
                        <a:rPr lang="en-US" sz="1200" kern="100" spc="-15">
                          <a:latin typeface="標楷體"/>
                          <a:ea typeface="新細明體"/>
                          <a:cs typeface="標楷體"/>
                        </a:rPr>
                        <a:t>含</a:t>
                      </a:r>
                      <a:r>
                        <a:rPr lang="en-US" sz="1200" kern="100">
                          <a:latin typeface="標楷體"/>
                          <a:ea typeface="新細明體"/>
                          <a:cs typeface="標楷體"/>
                        </a:rPr>
                        <a:t>量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spc="75" dirty="0">
                          <a:latin typeface="Calibri"/>
                          <a:ea typeface="標楷體"/>
                          <a:cs typeface="標楷體"/>
                        </a:rPr>
                        <a:t>含</a:t>
                      </a:r>
                      <a:r>
                        <a:rPr lang="en-US" sz="1200" kern="100" spc="5" dirty="0">
                          <a:latin typeface="標楷體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1200" kern="100" spc="55" dirty="0">
                          <a:latin typeface="標楷體"/>
                          <a:ea typeface="新細明體"/>
                          <a:cs typeface="Times New Roman"/>
                        </a:rPr>
                        <a:t>%</a:t>
                      </a:r>
                      <a:r>
                        <a:rPr lang="zh-TW" sz="1200" kern="100" spc="70" dirty="0">
                          <a:latin typeface="Calibri"/>
                          <a:ea typeface="標楷體"/>
                          <a:cs typeface="標楷體"/>
                        </a:rPr>
                        <a:t>次</a:t>
                      </a:r>
                      <a:r>
                        <a:rPr lang="zh-TW" sz="1200" kern="100" spc="60" dirty="0">
                          <a:latin typeface="Calibri"/>
                          <a:ea typeface="標楷體"/>
                          <a:cs typeface="標楷體"/>
                        </a:rPr>
                        <a:t>氯</a:t>
                      </a:r>
                      <a:r>
                        <a:rPr lang="zh-TW" sz="1200" kern="100" spc="70" dirty="0">
                          <a:latin typeface="Calibri"/>
                          <a:ea typeface="標楷體"/>
                          <a:cs typeface="標楷體"/>
                        </a:rPr>
                        <a:t>酸鈉</a:t>
                      </a:r>
                      <a:r>
                        <a:rPr lang="zh-TW" sz="1200" kern="100" spc="60" dirty="0">
                          <a:latin typeface="Calibri"/>
                          <a:ea typeface="標楷體"/>
                          <a:cs typeface="標楷體"/>
                        </a:rPr>
                        <a:t>的漂</a:t>
                      </a:r>
                      <a:r>
                        <a:rPr lang="zh-TW" sz="1200" kern="100" spc="70" dirty="0">
                          <a:latin typeface="Calibri"/>
                          <a:ea typeface="標楷體"/>
                          <a:cs typeface="標楷體"/>
                        </a:rPr>
                        <a:t>白水</a:t>
                      </a:r>
                      <a:r>
                        <a:rPr lang="zh-TW" sz="1200" kern="100" spc="85" dirty="0">
                          <a:latin typeface="Calibri"/>
                          <a:ea typeface="標楷體"/>
                          <a:cs typeface="標楷體"/>
                        </a:rPr>
                        <a:t>以</a:t>
                      </a:r>
                      <a:r>
                        <a:rPr lang="en-US" sz="1200" kern="100" spc="55" dirty="0"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zh-TW" sz="1200" kern="100" spc="70" dirty="0">
                          <a:latin typeface="Calibri"/>
                          <a:ea typeface="標楷體"/>
                          <a:cs typeface="標楷體"/>
                        </a:rPr>
                        <a:t>：</a:t>
                      </a:r>
                      <a:r>
                        <a:rPr lang="en-US" sz="1200" kern="100" spc="-5" dirty="0">
                          <a:latin typeface="標楷體"/>
                          <a:ea typeface="新細明體"/>
                          <a:cs typeface="Times New Roman"/>
                        </a:rPr>
                        <a:t>10</a:t>
                      </a:r>
                      <a:r>
                        <a:rPr lang="en-US" sz="1200" kern="100" dirty="0">
                          <a:latin typeface="標楷體"/>
                          <a:ea typeface="新細明體"/>
                          <a:cs typeface="Times New Roman"/>
                        </a:rPr>
                        <a:t>0</a:t>
                      </a:r>
                      <a:r>
                        <a:rPr lang="en-US" sz="1200" kern="100" spc="220" dirty="0"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1200" kern="100" spc="70" dirty="0">
                          <a:latin typeface="Calibri"/>
                          <a:ea typeface="標楷體"/>
                          <a:cs typeface="標楷體"/>
                        </a:rPr>
                        <a:t>稀釋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spc="35" dirty="0">
                          <a:latin typeface="Calibri"/>
                          <a:ea typeface="標楷體"/>
                          <a:cs typeface="標楷體"/>
                        </a:rPr>
                        <a:t>後則</a:t>
                      </a:r>
                      <a:r>
                        <a:rPr lang="zh-TW" sz="1200" kern="100" spc="40" dirty="0">
                          <a:latin typeface="Calibri"/>
                          <a:ea typeface="標楷體"/>
                          <a:cs typeface="標楷體"/>
                        </a:rPr>
                        <a:t>是</a:t>
                      </a:r>
                      <a:r>
                        <a:rPr lang="en-US" sz="1200" kern="100" spc="5" dirty="0">
                          <a:latin typeface="標楷體"/>
                          <a:ea typeface="新細明體"/>
                          <a:cs typeface="Times New Roman"/>
                        </a:rPr>
                        <a:t>0</a:t>
                      </a:r>
                      <a:r>
                        <a:rPr lang="en-US" sz="1200" kern="100" dirty="0">
                          <a:latin typeface="標楷體"/>
                          <a:ea typeface="新細明體"/>
                          <a:cs typeface="Times New Roman"/>
                        </a:rPr>
                        <a:t>.</a:t>
                      </a:r>
                      <a:r>
                        <a:rPr lang="en-US" sz="1200" kern="100" spc="-10" dirty="0">
                          <a:latin typeface="標楷體"/>
                          <a:ea typeface="新細明體"/>
                          <a:cs typeface="Times New Roman"/>
                        </a:rPr>
                        <a:t>0</a:t>
                      </a:r>
                      <a:r>
                        <a:rPr lang="en-US" sz="1200" kern="100" spc="5" dirty="0">
                          <a:latin typeface="標楷體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1200" kern="100" spc="20" dirty="0">
                          <a:latin typeface="標楷體"/>
                          <a:ea typeface="新細明體"/>
                          <a:cs typeface="Times New Roman"/>
                        </a:rPr>
                        <a:t>%</a:t>
                      </a:r>
                      <a:r>
                        <a:rPr lang="zh-TW" sz="1200" kern="100" spc="50" dirty="0">
                          <a:latin typeface="Calibri"/>
                          <a:ea typeface="標楷體"/>
                          <a:cs typeface="標楷體"/>
                        </a:rPr>
                        <a:t>或</a:t>
                      </a:r>
                      <a:r>
                        <a:rPr lang="en-US" sz="1200" kern="100" spc="-5" dirty="0">
                          <a:latin typeface="標楷體"/>
                          <a:ea typeface="新細明體"/>
                          <a:cs typeface="Times New Roman"/>
                        </a:rPr>
                        <a:t>50</a:t>
                      </a:r>
                      <a:r>
                        <a:rPr lang="en-US" sz="1200" kern="100" dirty="0">
                          <a:latin typeface="標楷體"/>
                          <a:ea typeface="新細明體"/>
                          <a:cs typeface="Times New Roman"/>
                        </a:rPr>
                        <a:t>0</a:t>
                      </a:r>
                      <a:r>
                        <a:rPr lang="en-US" sz="1200" kern="100" spc="195" dirty="0"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200" kern="100" spc="5" dirty="0">
                          <a:latin typeface="標楷體"/>
                          <a:ea typeface="新細明體"/>
                          <a:cs typeface="Times New Roman"/>
                        </a:rPr>
                        <a:t>p</a:t>
                      </a:r>
                      <a:r>
                        <a:rPr lang="en-US" sz="1200" kern="100" dirty="0">
                          <a:latin typeface="標楷體"/>
                          <a:ea typeface="新細明體"/>
                          <a:cs typeface="Times New Roman"/>
                        </a:rPr>
                        <a:t>m</a:t>
                      </a:r>
                      <a:r>
                        <a:rPr lang="en-US" sz="1200" kern="100" spc="170" dirty="0"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1200" kern="100" spc="45" dirty="0">
                          <a:latin typeface="Calibri"/>
                          <a:ea typeface="標楷體"/>
                          <a:cs typeface="標楷體"/>
                        </a:rPr>
                        <a:t>有</a:t>
                      </a:r>
                      <a:r>
                        <a:rPr lang="zh-TW" sz="1200" kern="100" spc="35" dirty="0">
                          <a:latin typeface="Calibri"/>
                          <a:ea typeface="標楷體"/>
                          <a:cs typeface="標楷體"/>
                        </a:rPr>
                        <a:t>效氯。不同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濃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64770" marR="114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spc="35" dirty="0">
                          <a:latin typeface="Calibri"/>
                          <a:ea typeface="標楷體"/>
                          <a:cs typeface="標楷體"/>
                        </a:rPr>
                        <a:t>度的漂白水以同</a:t>
                      </a:r>
                      <a:r>
                        <a:rPr lang="zh-TW" sz="1200" kern="100" spc="25" dirty="0">
                          <a:latin typeface="Calibri"/>
                          <a:ea typeface="標楷體"/>
                          <a:cs typeface="標楷體"/>
                        </a:rPr>
                        <a:t>比</a:t>
                      </a:r>
                      <a:r>
                        <a:rPr lang="zh-TW" sz="1200" kern="100" spc="35" dirty="0">
                          <a:latin typeface="Calibri"/>
                          <a:ea typeface="標楷體"/>
                          <a:cs typeface="標楷體"/>
                        </a:rPr>
                        <a:t>例稀釋後則會得</a:t>
                      </a:r>
                      <a:r>
                        <a:rPr lang="zh-TW" sz="1200" kern="100" spc="25" dirty="0">
                          <a:latin typeface="Calibri"/>
                          <a:ea typeface="標楷體"/>
                          <a:cs typeface="標楷體"/>
                        </a:rPr>
                        <a:t>到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不 同含量</a:t>
                      </a:r>
                      <a:r>
                        <a:rPr lang="zh-TW" sz="1200" kern="100" spc="-15" dirty="0">
                          <a:latin typeface="Calibri"/>
                          <a:ea typeface="標楷體"/>
                          <a:cs typeface="標楷體"/>
                        </a:rPr>
                        <a:t>的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有效</a:t>
                      </a:r>
                      <a:r>
                        <a:rPr lang="zh-TW" sz="1200" kern="100" spc="-15" dirty="0">
                          <a:latin typeface="Calibri"/>
                          <a:ea typeface="標楷體"/>
                          <a:cs typeface="標楷體"/>
                        </a:rPr>
                        <a:t>氯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。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87696">
                <a:tc>
                  <a:txBody>
                    <a:bodyPr/>
                    <a:lstStyle/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標楷體"/>
                          <a:cs typeface="Times New Roman"/>
                        </a:rPr>
                        <a:t>不同消毒方式的接觸時間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MS Gothic"/>
                          <a:cs typeface="MS Gothic"/>
                        </a:rPr>
                        <a:t>▪</a:t>
                      </a:r>
                      <a:r>
                        <a:rPr lang="zh-TW" sz="1200" kern="100">
                          <a:latin typeface="Calibri"/>
                          <a:ea typeface="標楷體"/>
                          <a:cs typeface="Times New Roman"/>
                        </a:rPr>
                        <a:t>擦拭消毒不具孔隙的表面。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603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Calibri"/>
                          <a:ea typeface="MS Gothic"/>
                          <a:cs typeface="MS Gothic"/>
                        </a:rPr>
                        <a:t>▪</a:t>
                      </a:r>
                      <a:r>
                        <a:rPr lang="zh-TW" sz="1200" kern="100">
                          <a:latin typeface="Calibri"/>
                          <a:ea typeface="標楷體"/>
                          <a:cs typeface="Times New Roman"/>
                        </a:rPr>
                        <a:t>浸泡消毒方式在消毒擦拭之前應將表面的有機物清除乾淨，例如：分泌液、黏液、 嘔吐物、排泄物、血液和其他體 液，使漂白水可以充分作用。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spc="-5" dirty="0">
                          <a:latin typeface="Calibri"/>
                          <a:ea typeface="MS Gothic"/>
                          <a:cs typeface="MS Gothic"/>
                        </a:rPr>
                        <a:t>▪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擦拭消毒</a:t>
                      </a:r>
                      <a:r>
                        <a:rPr lang="zh-TW" sz="1200" kern="100" spc="-15" dirty="0">
                          <a:latin typeface="Calibri"/>
                          <a:ea typeface="標楷體"/>
                          <a:cs typeface="標楷體"/>
                        </a:rPr>
                        <a:t>的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接觸</a:t>
                      </a:r>
                      <a:r>
                        <a:rPr lang="zh-TW" sz="1200" kern="100" spc="-15" dirty="0">
                          <a:latin typeface="Calibri"/>
                          <a:ea typeface="標楷體"/>
                          <a:cs typeface="標楷體"/>
                        </a:rPr>
                        <a:t>時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間建議</a:t>
                      </a:r>
                      <a:r>
                        <a:rPr lang="zh-TW" sz="1200" kern="100" spc="-15" dirty="0">
                          <a:latin typeface="Calibri"/>
                          <a:ea typeface="標楷體"/>
                          <a:cs typeface="標楷體"/>
                        </a:rPr>
                        <a:t>應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超</a:t>
                      </a:r>
                      <a:r>
                        <a:rPr lang="zh-TW" sz="1200" kern="100" spc="5" dirty="0">
                          <a:latin typeface="Calibri"/>
                          <a:ea typeface="標楷體"/>
                          <a:cs typeface="標楷體"/>
                        </a:rPr>
                        <a:t>過</a:t>
                      </a:r>
                      <a:r>
                        <a:rPr lang="en-US" sz="1200" kern="100" spc="-5" dirty="0">
                          <a:latin typeface="標楷體"/>
                          <a:ea typeface="新細明體"/>
                          <a:cs typeface="Times New Roman"/>
                        </a:rPr>
                        <a:t>10</a:t>
                      </a:r>
                      <a:r>
                        <a:rPr lang="zh-TW" sz="1200" kern="100" spc="-10" dirty="0">
                          <a:latin typeface="Calibri"/>
                          <a:ea typeface="標楷體"/>
                          <a:cs typeface="標楷體"/>
                        </a:rPr>
                        <a:t>分鐘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spc="-5" dirty="0">
                          <a:latin typeface="Calibri"/>
                          <a:ea typeface="MS Gothic"/>
                          <a:cs typeface="MS Gothic"/>
                        </a:rPr>
                        <a:t>▪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浸泡消毒</a:t>
                      </a:r>
                      <a:r>
                        <a:rPr lang="zh-TW" sz="1200" kern="100" spc="-15" dirty="0">
                          <a:latin typeface="Calibri"/>
                          <a:ea typeface="標楷體"/>
                          <a:cs typeface="標楷體"/>
                        </a:rPr>
                        <a:t>的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接觸</a:t>
                      </a:r>
                      <a:r>
                        <a:rPr lang="zh-TW" sz="1200" kern="100" spc="-15" dirty="0">
                          <a:latin typeface="Calibri"/>
                          <a:ea typeface="標楷體"/>
                          <a:cs typeface="標楷體"/>
                        </a:rPr>
                        <a:t>時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間建議</a:t>
                      </a:r>
                      <a:r>
                        <a:rPr lang="zh-TW" sz="1200" kern="100" spc="-15" dirty="0">
                          <a:latin typeface="Calibri"/>
                          <a:ea typeface="標楷體"/>
                          <a:cs typeface="標楷體"/>
                        </a:rPr>
                        <a:t>應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標楷體"/>
                        </a:rPr>
                        <a:t>超</a:t>
                      </a:r>
                      <a:r>
                        <a:rPr lang="zh-TW" sz="1200" kern="100" spc="5" dirty="0">
                          <a:latin typeface="Calibri"/>
                          <a:ea typeface="標楷體"/>
                          <a:cs typeface="標楷體"/>
                        </a:rPr>
                        <a:t>過</a:t>
                      </a:r>
                      <a:r>
                        <a:rPr lang="en-US" sz="1200" kern="100" spc="-5" dirty="0">
                          <a:latin typeface="標楷體"/>
                          <a:ea typeface="新細明體"/>
                          <a:cs typeface="Times New Roman"/>
                        </a:rPr>
                        <a:t>30</a:t>
                      </a:r>
                      <a:r>
                        <a:rPr lang="zh-TW" sz="1200" kern="100" spc="-10" dirty="0">
                          <a:latin typeface="Calibri"/>
                          <a:ea typeface="標楷體"/>
                          <a:cs typeface="標楷體"/>
                        </a:rPr>
                        <a:t>分鐘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0" dirty="0" smtClean="0">
                <a:latin typeface="華康勘亭流" pitchFamily="65" charset="-120"/>
                <a:ea typeface="華康勘亭流" pitchFamily="65" charset="-120"/>
              </a:rPr>
              <a:t>伍、</a:t>
            </a:r>
            <a:r>
              <a:rPr lang="zh-TW" altLang="zh-TW" sz="3200" b="0" dirty="0" smtClean="0">
                <a:latin typeface="華康勘亭流" pitchFamily="65" charset="-120"/>
                <a:ea typeface="華康勘亭流" pitchFamily="65" charset="-120"/>
              </a:rPr>
              <a:t>校園空間防疫規範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52577" name="Rectangle 1"/>
          <p:cNvSpPr>
            <a:spLocks noChangeArrowheads="1"/>
          </p:cNvSpPr>
          <p:nvPr/>
        </p:nvSpPr>
        <p:spPr bwMode="auto">
          <a:xfrm>
            <a:off x="0" y="1129308"/>
            <a:ext cx="91440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30350" algn="l"/>
                <a:tab pos="1620838" algn="l"/>
              </a:tabLst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C.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使用漂白水注意事項：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30350" algn="l"/>
                <a:tab pos="162083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a.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漂白水會腐蝕金屬及破壞油漆表面。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30350" algn="l"/>
                <a:tab pos="162083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b.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避免接觸眼睛。如果漂白水濺入眼睛，須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30350" algn="l"/>
                <a:tab pos="1620838" algn="l"/>
              </a:tabLst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以清水沖洗至少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15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分鐘及看醫生。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30350" algn="l"/>
                <a:tab pos="162083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c.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不要與其他家用清潔劑一併或混和使用，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30350" algn="l"/>
                <a:tab pos="1620838" algn="l"/>
              </a:tabLst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以防降低消毒功能及產生化學作用。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30350" algn="l"/>
                <a:tab pos="1620838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0" dirty="0" smtClean="0">
                <a:latin typeface="華康勘亭流" pitchFamily="65" charset="-120"/>
                <a:ea typeface="華康勘亭流" pitchFamily="65" charset="-120"/>
              </a:rPr>
              <a:t>伍、</a:t>
            </a:r>
            <a:r>
              <a:rPr lang="zh-TW" altLang="zh-TW" sz="3200" b="0" dirty="0" smtClean="0">
                <a:latin typeface="華康勘亭流" pitchFamily="65" charset="-120"/>
                <a:ea typeface="華康勘亭流" pitchFamily="65" charset="-120"/>
              </a:rPr>
              <a:t>校園空間防疫規範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057300"/>
            <a:ext cx="9396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d.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當漂白水和其他酸性清潔劑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如一些潔廁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/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劑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)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混合時，會產生有毒氣體，可能造成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/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傷害或死亡。如有需要，應先使用清潔劑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/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並用水充分清洗後，才用漂白水消毒。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/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e.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未稀釋的漂白水在陽光下會釋出有毒氣體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/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，所以應放置於陰涼及兒童碰不到的地方。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/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/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0" dirty="0" smtClean="0">
                <a:latin typeface="華康勘亭流" pitchFamily="65" charset="-120"/>
                <a:ea typeface="華康勘亭流" pitchFamily="65" charset="-120"/>
              </a:rPr>
              <a:t>伍、</a:t>
            </a:r>
            <a:r>
              <a:rPr lang="zh-TW" altLang="zh-TW" sz="3200" b="0" dirty="0" smtClean="0">
                <a:latin typeface="華康勘亭流" pitchFamily="65" charset="-120"/>
                <a:ea typeface="華康勘亭流" pitchFamily="65" charset="-120"/>
              </a:rPr>
              <a:t>校園空間防疫規範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12" y="1129308"/>
            <a:ext cx="896448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f.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由於次氯酸鈉會隨時間漸漸分解，因此宜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選購生產日期較近的漂白水，並且不要過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量儲存，以免影響殺菌功能。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/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g.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若要使用稀釋的漂白水，應當天配製並標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/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示日期名稱，而未使用的部分在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24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小時之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/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後應丟棄。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endParaRPr kumimoji="1" lang="zh-TW" altLang="en-US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0" dirty="0" smtClean="0">
                <a:latin typeface="華康勘亭流" pitchFamily="65" charset="-120"/>
                <a:ea typeface="華康勘亭流" pitchFamily="65" charset="-120"/>
              </a:rPr>
              <a:t>伍、</a:t>
            </a:r>
            <a:r>
              <a:rPr lang="zh-TW" altLang="zh-TW" sz="3200" b="0" dirty="0" smtClean="0">
                <a:latin typeface="華康勘亭流" pitchFamily="65" charset="-120"/>
                <a:ea typeface="華康勘亭流" pitchFamily="65" charset="-120"/>
              </a:rPr>
              <a:t>校園空間防疫規範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12" y="1201316"/>
            <a:ext cx="8784976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h.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有機物質會降低漂白水效果，在消毒前該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/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先將待消物品表面有機物清除乾淨稀釋的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/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漂白水須加蓋以避免陽光照射，最好存放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/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在避光容器並避免兒童碰觸。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r>
              <a:rPr kumimoji="1" lang="en-US" altLang="zh-TW" sz="3500" dirty="0" err="1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i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.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稀釋的漂白水須加蓋以避免陽光照射，最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好存放在避光容器並避免兒童碰觸。</a:t>
            </a:r>
          </a:p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0" dirty="0" smtClean="0">
                <a:latin typeface="華康勘亭流" pitchFamily="65" charset="-120"/>
                <a:ea typeface="華康勘亭流" pitchFamily="65" charset="-120"/>
              </a:rPr>
              <a:t>伍、</a:t>
            </a:r>
            <a:r>
              <a:rPr lang="zh-TW" altLang="zh-TW" sz="3200" b="0" dirty="0" smtClean="0">
                <a:latin typeface="華康勘亭流" pitchFamily="65" charset="-120"/>
                <a:ea typeface="華康勘亭流" pitchFamily="65" charset="-120"/>
              </a:rPr>
              <a:t>校園空間防疫規範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48481" name="Rectangle 1"/>
          <p:cNvSpPr>
            <a:spLocks noChangeArrowheads="1"/>
          </p:cNvSpPr>
          <p:nvPr/>
        </p:nvSpPr>
        <p:spPr bwMode="auto">
          <a:xfrm>
            <a:off x="0" y="913284"/>
            <a:ext cx="93965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  <a:tab pos="900113" algn="l"/>
                <a:tab pos="990600" algn="l"/>
                <a:tab pos="1169988" algn="l"/>
                <a:tab pos="1260475" algn="l"/>
              </a:tabLst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(2)60-80%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酒精：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900113" algn="l"/>
                <a:tab pos="990600" algn="l"/>
                <a:tab pos="1169988" algn="l"/>
                <a:tab pos="12604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酒精濃度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70%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的酒精是強效且廣效的殺菌劑，常用來消毒小範圍的表面和一些儀器的表面。因為酒精為易燃物，若當表面消毒劑使用時，須限制在小範圍表面積的消毒，且只能使用在通風良好處以避免燃燒。而酒精在長期和重複使用後也可能對橡膠或部分塑膠造成退色、膨脹、硬化和破裂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0" dirty="0" smtClean="0">
                <a:latin typeface="華康勘亭流" pitchFamily="65" charset="-120"/>
                <a:ea typeface="華康勘亭流" pitchFamily="65" charset="-120"/>
              </a:rPr>
              <a:t>伍、</a:t>
            </a:r>
            <a:r>
              <a:rPr lang="zh-TW" altLang="zh-TW" sz="3200" b="0" dirty="0" smtClean="0">
                <a:latin typeface="華康勘亭流" pitchFamily="65" charset="-120"/>
                <a:ea typeface="華康勘亭流" pitchFamily="65" charset="-120"/>
              </a:rPr>
              <a:t>校園空間防疫規範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1201316"/>
            <a:ext cx="88924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900113" algn="l"/>
                <a:tab pos="990600" algn="l"/>
                <a:tab pos="1169988" algn="l"/>
                <a:tab pos="12604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市售藥用酒精未稀釋之濃度為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95%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，可以蒸餾水或煮沸過冷水依需要消毒之使用量稀釋為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70~75%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濃度之酒精。簡易之方法為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份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95%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酒精加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份水，稀釋後濃度為</a:t>
            </a: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71.25%</a:t>
            </a: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。 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900113" algn="l"/>
                <a:tab pos="990600" algn="l"/>
                <a:tab pos="1169988" algn="l"/>
                <a:tab pos="1260475" algn="l"/>
              </a:tabLst>
            </a:pPr>
            <a:r>
              <a:rPr kumimoji="1" lang="en-US" altLang="zh-TW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900113" algn="l"/>
                <a:tab pos="990600" algn="l"/>
                <a:tab pos="1169988" algn="l"/>
                <a:tab pos="1260475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四、相關作業原則視疫情發展作必要修正。 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4126" y="49188"/>
            <a:ext cx="7014178" cy="647700"/>
          </a:xfrm>
        </p:spPr>
        <p:txBody>
          <a:bodyPr>
            <a:noAutofit/>
          </a:bodyPr>
          <a:lstStyle/>
          <a:p>
            <a:pPr algn="ctr"/>
            <a:r>
              <a:rPr lang="zh-TW" altLang="en-US" sz="3000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sz="3000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sz="3000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sz="3000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sz="3000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sz="3000" b="0" dirty="0" smtClean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07504" y="1057301"/>
          <a:ext cx="8856985" cy="4042657"/>
        </p:xfrm>
        <a:graphic>
          <a:graphicData uri="http://schemas.openxmlformats.org/drawingml/2006/table">
            <a:tbl>
              <a:tblPr/>
              <a:tblGrid>
                <a:gridCol w="1339275"/>
                <a:gridCol w="1339275"/>
                <a:gridCol w="804322"/>
                <a:gridCol w="5374113"/>
              </a:tblGrid>
              <a:tr h="406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標楷體"/>
                          <a:ea typeface="新細明體"/>
                          <a:cs typeface="新細明體"/>
                        </a:rPr>
                        <a:t>職 稱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標楷體"/>
                          <a:ea typeface="新細明體"/>
                          <a:cs typeface="新細明體"/>
                        </a:rPr>
                        <a:t>單 位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標楷體"/>
                          <a:ea typeface="新細明體"/>
                          <a:cs typeface="新細明體"/>
                        </a:rPr>
                        <a:t>姓 名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標楷體"/>
                          <a:ea typeface="新細明體"/>
                          <a:cs typeface="新細明體"/>
                        </a:rPr>
                        <a:t>職     掌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00">
                          <a:latin typeface="標楷體"/>
                          <a:ea typeface="新細明體"/>
                          <a:cs typeface="新細明體"/>
                        </a:rPr>
                        <a:t>召集人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595" algn="l"/>
                        </a:tabLs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代理</a:t>
                      </a:r>
                      <a:r>
                        <a:rPr lang="en-US" sz="1200" kern="100">
                          <a:latin typeface="標楷體"/>
                          <a:ea typeface="新細明體"/>
                          <a:cs typeface="新細明體"/>
                        </a:rPr>
                        <a:t>校長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譚國才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1925" algn="l"/>
                        </a:tabLst>
                      </a:pPr>
                      <a:r>
                        <a:rPr lang="zh-TW" sz="1200" kern="100">
                          <a:latin typeface="Calibri"/>
                          <a:ea typeface="標楷體"/>
                          <a:cs typeface="新細明體"/>
                        </a:rPr>
                        <a:t>綜理全校</a:t>
                      </a: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疫情</a:t>
                      </a:r>
                      <a:r>
                        <a:rPr lang="zh-TW" sz="1200" kern="100">
                          <a:latin typeface="Calibri"/>
                          <a:ea typeface="標楷體"/>
                          <a:cs typeface="新細明體"/>
                        </a:rPr>
                        <a:t>防治事務。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1925" algn="l"/>
                        </a:tabLst>
                      </a:pPr>
                      <a:r>
                        <a:rPr lang="zh-TW" sz="1200" kern="100">
                          <a:latin typeface="Calibri"/>
                          <a:ea typeface="標楷體"/>
                          <a:cs typeface="新細明體"/>
                        </a:rPr>
                        <a:t>成立緊急應變小組統籌相關事宜。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00">
                          <a:latin typeface="標楷體"/>
                          <a:ea typeface="新細明體"/>
                          <a:cs typeface="新細明體"/>
                        </a:rPr>
                        <a:t>督導疫情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595" algn="l"/>
                        </a:tabLs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校安中心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葉鴻棋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1925" algn="l"/>
                        </a:tabLst>
                      </a:pPr>
                      <a:r>
                        <a:rPr lang="zh-TW" sz="1200" kern="100" dirty="0">
                          <a:latin typeface="Calibri"/>
                          <a:ea typeface="標楷體"/>
                          <a:cs typeface="新細明體"/>
                        </a:rPr>
                        <a:t>督導疫情防治進行事務。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1925" algn="l"/>
                        </a:tabLst>
                      </a:pPr>
                      <a:r>
                        <a:rPr lang="zh-TW" sz="1200" kern="100" dirty="0">
                          <a:latin typeface="Calibri"/>
                          <a:ea typeface="標楷體"/>
                          <a:cs typeface="Times New Roman"/>
                        </a:rPr>
                        <a:t>當本校所屬單位有疑似病例發生時，立即實施消毒作業。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1925" algn="l"/>
                        </a:tabLst>
                      </a:pPr>
                      <a:r>
                        <a:rPr lang="zh-TW" sz="1200" kern="100" dirty="0">
                          <a:latin typeface="Calibri"/>
                          <a:ea typeface="標楷體"/>
                          <a:cs typeface="Times New Roman"/>
                        </a:rPr>
                        <a:t>統籌校園疫情之環境衛生督導及消毒作業。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1925" algn="l"/>
                        </a:tabLst>
                      </a:pPr>
                      <a:r>
                        <a:rPr lang="zh-HK" sz="1200" kern="100" dirty="0">
                          <a:latin typeface="Calibri"/>
                          <a:ea typeface="標楷體"/>
                          <a:cs typeface="Times New Roman"/>
                        </a:rPr>
                        <a:t>協助</a:t>
                      </a:r>
                      <a:r>
                        <a:rPr lang="zh-TW" sz="1200" kern="100" dirty="0">
                          <a:latin typeface="Calibri"/>
                          <a:ea typeface="標楷體"/>
                          <a:cs typeface="Times New Roman"/>
                        </a:rPr>
                        <a:t>學校防疫宣導、疫情通報作業及醫護因應措施。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1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掌握監控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宿舍輔導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林紋如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52400" indent="-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標楷體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HK" sz="1200" kern="100">
                          <a:latin typeface="Calibri"/>
                          <a:ea typeface="標楷體"/>
                          <a:cs typeface="Times New Roman"/>
                        </a:rPr>
                        <a:t>必要時協助隔離者照顧等相關問題。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152400" indent="-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標楷體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1200" kern="100">
                          <a:latin typeface="Calibri"/>
                          <a:ea typeface="標楷體"/>
                          <a:cs typeface="Times New Roman"/>
                        </a:rPr>
                        <a:t>隨時聯繫衛生單位掌握最新資訊，發現疑似病例立即稟報</a:t>
                      </a:r>
                      <a:r>
                        <a:rPr lang="zh-HK" sz="1200" kern="100">
                          <a:latin typeface="Calibri"/>
                          <a:ea typeface="標楷體"/>
                          <a:cs typeface="Times New Roman"/>
                        </a:rPr>
                        <a:t>防疫</a:t>
                      </a:r>
                      <a:r>
                        <a:rPr lang="zh-TW" sz="1200" kern="100">
                          <a:latin typeface="Calibri"/>
                          <a:ea typeface="標楷體"/>
                          <a:cs typeface="Times New Roman"/>
                        </a:rPr>
                        <a:t>小組，以利配合各項因應防治措施。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5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HK" sz="1100" kern="100">
                          <a:latin typeface="Calibri"/>
                          <a:ea typeface="標楷體"/>
                          <a:cs typeface="新細明體"/>
                        </a:rPr>
                        <a:t>學生團契主席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標楷體"/>
                          <a:ea typeface="新細明體"/>
                          <a:cs typeface="新細明體"/>
                        </a:rPr>
                        <a:t>(</a:t>
                      </a:r>
                      <a:r>
                        <a:rPr lang="zh-TW" sz="1100" kern="100">
                          <a:latin typeface="Calibri"/>
                          <a:ea typeface="標楷體"/>
                          <a:cs typeface="新細明體"/>
                        </a:rPr>
                        <a:t>學生代表</a:t>
                      </a:r>
                      <a:r>
                        <a:rPr lang="en-US" sz="1100" kern="100">
                          <a:latin typeface="Calibri"/>
                          <a:ea typeface="標楷體"/>
                          <a:cs typeface="新細明體"/>
                        </a:rPr>
                        <a:t>)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Times New Roman"/>
                        </a:rPr>
                        <a:t>王玉康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06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宣導及</a:t>
                      </a:r>
                      <a:r>
                        <a:rPr lang="en-US" sz="1200" kern="100">
                          <a:latin typeface="標楷體"/>
                          <a:ea typeface="新細明體"/>
                          <a:cs typeface="新細明體"/>
                        </a:rPr>
                        <a:t/>
                      </a:r>
                      <a:br>
                        <a:rPr lang="en-US" sz="1200" kern="100">
                          <a:latin typeface="標楷體"/>
                          <a:ea typeface="新細明體"/>
                          <a:cs typeface="新細明體"/>
                        </a:rPr>
                      </a:b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輔導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學務</a:t>
                      </a:r>
                      <a:r>
                        <a:rPr lang="en-US" sz="1200" kern="100">
                          <a:latin typeface="標楷體"/>
                          <a:ea typeface="新細明體"/>
                          <a:cs typeface="新細明體"/>
                        </a:rPr>
                        <a:t>長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Times New Roman"/>
                        </a:rPr>
                        <a:t>洪沛然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HK" sz="1200" kern="100" dirty="0">
                          <a:latin typeface="Calibri"/>
                          <a:ea typeface="標楷體"/>
                          <a:cs typeface="Times New Roman"/>
                        </a:rPr>
                        <a:t>強化個人衛生教育常識。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HK" sz="1200" kern="100" dirty="0">
                          <a:latin typeface="Calibri"/>
                          <a:ea typeface="標楷體"/>
                          <a:cs typeface="Times New Roman"/>
                        </a:rPr>
                        <a:t>主動關心個人健康狀況。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HK" sz="1200" kern="100" dirty="0">
                          <a:latin typeface="Calibri"/>
                          <a:ea typeface="標楷體"/>
                          <a:cs typeface="Times New Roman"/>
                        </a:rPr>
                        <a:t>協助感染者或高危險群學生必要心理輔導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0" dirty="0" smtClean="0">
                <a:latin typeface="華康勘亭流" pitchFamily="65" charset="-120"/>
                <a:ea typeface="華康勘亭流" pitchFamily="65" charset="-120"/>
              </a:rPr>
              <a:t>伍、</a:t>
            </a:r>
            <a:r>
              <a:rPr lang="zh-TW" altLang="zh-TW" sz="3200" b="0" dirty="0" smtClean="0">
                <a:latin typeface="華康勘亭流" pitchFamily="65" charset="-120"/>
                <a:ea typeface="華康勘亭流" pitchFamily="65" charset="-120"/>
              </a:rPr>
              <a:t>校園空間防疫規範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61793" name="Rectangle 1"/>
          <p:cNvSpPr>
            <a:spLocks noChangeArrowheads="1"/>
          </p:cNvSpPr>
          <p:nvPr/>
        </p:nvSpPr>
        <p:spPr bwMode="auto">
          <a:xfrm>
            <a:off x="-108519" y="593015"/>
            <a:ext cx="9252519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三、大專院校校園環境清潔週 </a:t>
            </a:r>
            <a:endParaRPr kumimoji="1" lang="en-US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450850" algn="l"/>
              </a:tabLst>
            </a:pPr>
            <a:r>
              <a:rPr kumimoji="1" lang="zh-TW" altLang="en-US" sz="35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en-US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1.</a:t>
            </a: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學校配合開學前，發起「環境清潔週」，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450850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呼籲教職員生重視個人衛生、環境衛生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450850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清潔、室內通風等三重點。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1" lang="en-US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2.</a:t>
            </a: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學校應於開學</a:t>
            </a:r>
            <a:r>
              <a:rPr kumimoji="1" lang="en-US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</a:t>
            </a: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日前，針對室內外設施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自行清潔消毒</a:t>
            </a:r>
            <a:r>
              <a:rPr kumimoji="1" lang="en-US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</a:t>
            </a: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尤其教職員生雙手易及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觸摸之處</a:t>
            </a:r>
            <a:r>
              <a:rPr kumimoji="1" lang="en-US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) </a:t>
            </a: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。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1" lang="en-US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3.</a:t>
            </a: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加強宣導教職員生勤洗手習慣，在洗手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台上提供肥皂，鼓勵洗手。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rmAutofit fontScale="90000"/>
          </a:bodyPr>
          <a:lstStyle/>
          <a:p>
            <a:r>
              <a:rPr lang="en-US" altLang="zh-TW" sz="3200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sz="3200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en-US" sz="3900" b="0" dirty="0" smtClean="0">
                <a:latin typeface="華康勘亭流" pitchFamily="65" charset="-120"/>
                <a:ea typeface="華康勘亭流" pitchFamily="65" charset="-120"/>
              </a:rPr>
              <a:t>陸、疫情通報流程</a:t>
            </a:r>
            <a:br>
              <a:rPr lang="zh-TW" altLang="en-US" sz="3900" b="0" dirty="0" smtClean="0">
                <a:latin typeface="華康勘亭流" pitchFamily="65" charset="-120"/>
                <a:ea typeface="華康勘亭流" pitchFamily="65" charset="-120"/>
              </a:rPr>
            </a:br>
            <a:endParaRPr lang="zh-TW" altLang="zh-TW" sz="3900" b="0" dirty="0" smtClean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60769" name="Rectangle 1"/>
          <p:cNvSpPr>
            <a:spLocks noChangeArrowheads="1"/>
          </p:cNvSpPr>
          <p:nvPr/>
        </p:nvSpPr>
        <p:spPr bwMode="auto">
          <a:xfrm>
            <a:off x="0" y="985292"/>
            <a:ext cx="896448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學校若發現嚴重特殊傳染性肺炎個案或疑似符合通報條件個案，依「學校嚴重特殊傳染性肺炎通報作業流程」進行教育部校安通報與衛生單位通報，並依照通報狀況進行防疫與疫調作業。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59745" name="Rectangle 1"/>
          <p:cNvSpPr>
            <a:spLocks noChangeArrowheads="1"/>
          </p:cNvSpPr>
          <p:nvPr/>
        </p:nvSpPr>
        <p:spPr bwMode="auto">
          <a:xfrm>
            <a:off x="-252536" y="747199"/>
            <a:ext cx="939653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一、學校進行防疫健康關懷調查及後續追蹤：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1.</a:t>
            </a: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針對全校教職員工生進行調查，以統計及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掌握本校具感染風險人員資料。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2.</a:t>
            </a: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加強各單位進行宣導，廣發通知並督促所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屬進行填寫。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73057" name="Rectangle 1"/>
          <p:cNvSpPr>
            <a:spLocks noChangeArrowheads="1"/>
          </p:cNvSpPr>
          <p:nvPr/>
        </p:nvSpPr>
        <p:spPr bwMode="auto">
          <a:xfrm>
            <a:off x="-252536" y="985292"/>
            <a:ext cx="939653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3.</a:t>
            </a: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有關校外廠商、修繕整修工程人員及校外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訪客等，由資源管理中心單位盤點追蹤該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人員應全面填報防疫健康關懷問卷外，亦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透過相關表單追蹤個人旅遊史紀錄，以期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掌握並分類是否須接受須居家隔離、居家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檢疫或自主健康管理者，校安中心進行追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蹤關懷，並適時予以衛教說明。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-108520" y="795690"/>
            <a:ext cx="9144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1288" algn="l"/>
              </a:tabLst>
            </a:pPr>
            <a:r>
              <a:rPr kumimoji="1" lang="en-US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4.</a:t>
            </a: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秘書暨公關室協助建置學校防疫資訊網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1288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站，相關防疫訊息及政策於該網站統一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1288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公告。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1288" algn="l"/>
              </a:tabLst>
            </a:pPr>
            <a:r>
              <a:rPr kumimoji="1" lang="en-US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5.</a:t>
            </a: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防疫期間，每日所有人員進入學校餐廳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1288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用餐前，均需經由校方規定路線並清潔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1288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手部後始得進入，用餐過程中減少交談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21288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71009" name="Rectangle 1"/>
          <p:cNvSpPr>
            <a:spLocks noChangeArrowheads="1"/>
          </p:cNvSpPr>
          <p:nvPr/>
        </p:nvSpPr>
        <p:spPr bwMode="auto">
          <a:xfrm>
            <a:off x="-252536" y="821353"/>
            <a:ext cx="954055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00113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二、具感染風險對象健康管理措施：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en-US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1.</a:t>
            </a: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健康管理對象依據疾管署中央流行疫情指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揮中心最新發布的「具感染風險民眾追蹤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管理機制」為主，其管理機制內容依該中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心資料更新而做變動。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1" lang="en-US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2.</a:t>
            </a:r>
            <a:r>
              <a:rPr kumimoji="1" lang="zh-TW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若學校教職員工生有衛生單位列出確診病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例之接觸者，需居家隔離</a:t>
            </a:r>
            <a:r>
              <a:rPr kumimoji="1" lang="en-US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14</a:t>
            </a:r>
            <a:r>
              <a:rPr kumimoji="1" lang="zh-TW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天，期間禁止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外出及上班上課。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endParaRPr kumimoji="1" lang="zh-TW" altLang="en-US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69985" name="Rectangle 1"/>
          <p:cNvSpPr>
            <a:spLocks noChangeArrowheads="1"/>
          </p:cNvSpPr>
          <p:nvPr/>
        </p:nvSpPr>
        <p:spPr bwMode="auto">
          <a:xfrm>
            <a:off x="-288032" y="854487"/>
            <a:ext cx="932452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en-US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3.</a:t>
            </a: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學校教職員工生有自疫區入境 </a:t>
            </a:r>
            <a:r>
              <a:rPr kumimoji="1" lang="en-US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</a:t>
            </a: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對象依照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中央流行疫情指揮中心公告為主，變動亦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然</a:t>
            </a:r>
            <a:r>
              <a:rPr kumimoji="1" lang="en-US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)</a:t>
            </a: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，需居家檢疫</a:t>
            </a:r>
            <a:r>
              <a:rPr kumimoji="1" lang="en-US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14</a:t>
            </a: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天，期間禁止外出及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上班上課。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en-US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4.</a:t>
            </a: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若學校教職員工生有申請赴疫區獲准、或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為通報個案但已檢驗陰性且符合解除隔離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條件者，需自主健康管理，期間避免外出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，如需外出應全程配戴口罩。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68961" name="Rectangle 1"/>
          <p:cNvSpPr>
            <a:spLocks noChangeArrowheads="1"/>
          </p:cNvSpPr>
          <p:nvPr/>
        </p:nvSpPr>
        <p:spPr bwMode="auto">
          <a:xfrm>
            <a:off x="-288031" y="1743700"/>
            <a:ext cx="9432031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en-US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5.</a:t>
            </a: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上述居家隔離、居家檢疫及自主健康管理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人員若出現發燒或上呼吸道症狀等不適症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狀者，主動撥打疾管署防疫專線</a:t>
            </a:r>
            <a:r>
              <a:rPr kumimoji="1" lang="en-US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1922</a:t>
            </a: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，依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指示儘速就醫，且禁止搭乘大眾運輸工具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就醫。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endParaRPr kumimoji="1" lang="zh-TW" altLang="en-US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68961" name="Rectangle 1"/>
          <p:cNvSpPr>
            <a:spLocks noChangeArrowheads="1"/>
          </p:cNvSpPr>
          <p:nvPr/>
        </p:nvSpPr>
        <p:spPr bwMode="auto">
          <a:xfrm>
            <a:off x="-288031" y="1057300"/>
            <a:ext cx="9432031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en-US" altLang="zh-TW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6.</a:t>
            </a: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校安中心接獲通報上述居家隔離、居家檢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疫、自主健康管理人員後，擬進行追蹤及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衛教，防疫管理過程，若遇檢疫者因隔離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造成身心症狀，轉介至學務處依「自主健</a:t>
            </a:r>
            <a:endParaRPr kumimoji="1" lang="en-US" altLang="zh-TW" sz="34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4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康管理個案之心理支援措施」處理。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67937" name="Rectangle 1"/>
          <p:cNvSpPr>
            <a:spLocks noChangeArrowheads="1"/>
          </p:cNvSpPr>
          <p:nvPr/>
        </p:nvSpPr>
        <p:spPr bwMode="auto">
          <a:xfrm>
            <a:off x="-252536" y="1057300"/>
            <a:ext cx="93965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三、學校內出現通報個案、疑似個案或確診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個案：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1.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開學前準備工作：</a:t>
            </a:r>
          </a:p>
          <a:p>
            <a:pPr lvl="3"/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學校盤點在校的境外生人數，並將校內宿舍預先規劃調整為「隔離宿舍」及「安居宿舍」。</a:t>
            </a:r>
          </a:p>
          <a:p>
            <a:pPr lvl="0"/>
            <a:endParaRPr kumimoji="1" lang="zh-TW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endParaRPr kumimoji="1" lang="zh-TW" altLang="en-US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7504" y="1129308"/>
          <a:ext cx="8928991" cy="4032447"/>
        </p:xfrm>
        <a:graphic>
          <a:graphicData uri="http://schemas.openxmlformats.org/drawingml/2006/table">
            <a:tbl>
              <a:tblPr/>
              <a:tblGrid>
                <a:gridCol w="1096059"/>
                <a:gridCol w="1395431"/>
                <a:gridCol w="838047"/>
                <a:gridCol w="5599454"/>
              </a:tblGrid>
              <a:tr h="1222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整備物資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資源管理中心主任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Times New Roman"/>
                        </a:rPr>
                        <a:t>葉鴻棋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kern="100">
                          <a:latin typeface="Calibri"/>
                          <a:ea typeface="標楷體"/>
                          <a:cs typeface="Times New Roman"/>
                        </a:rPr>
                        <a:t>各類應急物品採購、所需物資之支援。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kern="100">
                          <a:latin typeface="Calibri"/>
                          <a:ea typeface="標楷體"/>
                          <a:cs typeface="新細明體"/>
                        </a:rPr>
                        <a:t>整備物資</a:t>
                      </a:r>
                      <a:r>
                        <a:rPr lang="en-US" sz="1200" kern="100">
                          <a:latin typeface="Calibri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sz="1200" kern="100">
                          <a:latin typeface="Calibri"/>
                          <a:ea typeface="標楷體"/>
                          <a:cs typeface="Times New Roman"/>
                        </a:rPr>
                        <a:t>防疫物資</a:t>
                      </a: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購買、清潔消</a:t>
                      </a:r>
                      <a:r>
                        <a:rPr lang="zh-TW" sz="1200" kern="100">
                          <a:latin typeface="Calibri"/>
                          <a:ea typeface="標楷體"/>
                          <a:cs typeface="新細明體"/>
                        </a:rPr>
                        <a:t>毒</a:t>
                      </a: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用品整備</a:t>
                      </a:r>
                      <a:r>
                        <a:rPr lang="zh-TW" sz="1200" kern="100">
                          <a:latin typeface="Calibri"/>
                          <a:ea typeface="標楷體"/>
                          <a:cs typeface="新細明體"/>
                        </a:rPr>
                        <a:t>、</a:t>
                      </a: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宿舍隔離規劃等</a:t>
                      </a:r>
                      <a:r>
                        <a:rPr lang="en-US" sz="1200" kern="100">
                          <a:latin typeface="標楷體"/>
                          <a:ea typeface="新細明體"/>
                          <a:cs typeface="新細明體"/>
                        </a:rPr>
                        <a:t>)</a:t>
                      </a: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。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kern="100">
                          <a:latin typeface="Calibri"/>
                          <a:ea typeface="標楷體"/>
                          <a:cs typeface="Times New Roman"/>
                        </a:rPr>
                        <a:t>配合衛生單位，進行消毒劑及防護等器材之採購。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教職員事務處理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行政管理中心</a:t>
                      </a:r>
                      <a:r>
                        <a:rPr lang="en-US" sz="1200" kern="100">
                          <a:latin typeface="標楷體"/>
                          <a:ea typeface="新細明體"/>
                          <a:cs typeface="新細明體"/>
                        </a:rPr>
                        <a:t>主任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廖俶滇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標楷體"/>
                          <a:ea typeface="新細明體"/>
                          <a:cs typeface="新細明體"/>
                        </a:rPr>
                        <a:t>1.</a:t>
                      </a:r>
                      <a:r>
                        <a:rPr lang="zh-TW" sz="1200" kern="100">
                          <a:latin typeface="Calibri"/>
                          <a:ea typeface="標楷體"/>
                          <a:cs typeface="新細明體"/>
                        </a:rPr>
                        <a:t>規劃本校員工符合採檢條件者、疑似病例或確定病例之請假規定、停止上班規定及學校教職員工因符合採檢條件者、疑似病例或確定病例之請假規定。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152400" indent="-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標楷體"/>
                          <a:ea typeface="新細明體"/>
                          <a:cs typeface="新細明體"/>
                        </a:rPr>
                        <a:t>2.</a:t>
                      </a: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對教職員疑似病例</a:t>
                      </a:r>
                      <a:r>
                        <a:rPr lang="zh-TW" sz="1200" kern="100">
                          <a:latin typeface="Calibri"/>
                          <a:ea typeface="標楷體"/>
                          <a:cs typeface="新細明體"/>
                        </a:rPr>
                        <a:t>或確定病例</a:t>
                      </a: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者提供所需相關協助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學業關懷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研究所所長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劉光啟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負責該所疑似症狀通報及安排事後課業輔導。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kern="100">
                          <a:latin typeface="標楷體"/>
                          <a:ea typeface="新細明體"/>
                          <a:cs typeface="新細明體"/>
                        </a:rPr>
                        <a:t>發言人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595" algn="l"/>
                        </a:tabLst>
                      </a:pPr>
                      <a:r>
                        <a:rPr lang="en-US" sz="1200" kern="100">
                          <a:latin typeface="標楷體"/>
                          <a:ea typeface="新細明體"/>
                          <a:cs typeface="新細明體"/>
                        </a:rPr>
                        <a:t>主任秘書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廖俶滇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kern="100">
                          <a:latin typeface="Calibri"/>
                          <a:ea typeface="標楷體"/>
                          <a:cs typeface="新細明體"/>
                        </a:rPr>
                        <a:t>協</a:t>
                      </a: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助</a:t>
                      </a:r>
                      <a:r>
                        <a:rPr lang="zh-TW" sz="1200" kern="100">
                          <a:latin typeface="Calibri"/>
                          <a:ea typeface="標楷體"/>
                          <a:cs typeface="新細明體"/>
                        </a:rPr>
                        <a:t>執行校園疫情全盤事宜。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1925" algn="l"/>
                        </a:tabLst>
                      </a:pPr>
                      <a:r>
                        <a:rPr lang="zh-TW" sz="1200" kern="100">
                          <a:latin typeface="Calibri"/>
                          <a:ea typeface="標楷體"/>
                          <a:cs typeface="新細明體"/>
                        </a:rPr>
                        <a:t>有關校園防疫措施之新聞聯繫與發佈。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顧問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595" algn="l"/>
                        </a:tabLs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北醫院長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HK" sz="1200" kern="100">
                          <a:latin typeface="Calibri"/>
                          <a:ea typeface="標楷體"/>
                          <a:cs typeface="新細明體"/>
                        </a:rPr>
                        <a:t>邱仲峰</a:t>
                      </a:r>
                      <a:endParaRPr lang="zh-TW" sz="11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HK" sz="1200" kern="100" dirty="0">
                          <a:latin typeface="Calibri"/>
                          <a:ea typeface="標楷體"/>
                          <a:cs typeface="新細明體"/>
                        </a:rPr>
                        <a:t>防疫醫療相關問題諮詢及治療協助</a:t>
                      </a:r>
                      <a:endParaRPr lang="zh-TW" sz="11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67937" name="Rectangle 1"/>
          <p:cNvSpPr>
            <a:spLocks noChangeArrowheads="1"/>
          </p:cNvSpPr>
          <p:nvPr/>
        </p:nvSpPr>
        <p:spPr bwMode="auto">
          <a:xfrm>
            <a:off x="-252536" y="780302"/>
            <a:ext cx="93965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1)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「隔離宿舍」為出現師生確診案例時，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/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提供給須居家隔離，且校外賃居、未依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/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附在臺親友之境外生，並應 一人一間安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/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排。</a:t>
            </a:r>
          </a:p>
          <a:p>
            <a:pPr lvl="0"/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2)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「安居宿舍」為提供給無須居家隔離，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/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且未校外賃居、未依附在臺親友之境外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0"/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生，可安排共住。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endParaRPr kumimoji="1" lang="zh-TW" altLang="en-US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66913" name="Rectangle 1"/>
          <p:cNvSpPr>
            <a:spLocks noChangeArrowheads="1"/>
          </p:cNvSpPr>
          <p:nvPr/>
        </p:nvSpPr>
        <p:spPr bwMode="auto">
          <a:xfrm>
            <a:off x="-972616" y="1046267"/>
            <a:ext cx="1011661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20838" algn="l"/>
              </a:tabLst>
            </a:pPr>
            <a:r>
              <a:rPr kumimoji="1" lang="en-US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2)</a:t>
            </a:r>
            <a:r>
              <a:rPr kumimoji="1" lang="zh-TW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學校請下列單位確實保留學生及教師完整活動</a:t>
            </a:r>
            <a:endParaRPr kumimoji="1" lang="en-US" altLang="zh-TW" sz="32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20838" algn="l"/>
              </a:tabLst>
            </a:pP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zh-TW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記錄，提供將來疫情調查使用：</a:t>
            </a:r>
            <a:endParaRPr kumimoji="1" lang="en-US" altLang="zh-TW" sz="32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20838" algn="l"/>
              </a:tabLst>
            </a:pP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(1)</a:t>
            </a:r>
            <a:r>
              <a:rPr kumimoji="1" lang="zh-TW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教務處：如教師授課及學生修課情形。</a:t>
            </a:r>
            <a:endParaRPr kumimoji="1" lang="en-US" altLang="zh-TW" sz="32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20838" algn="l"/>
              </a:tabLst>
            </a:pP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(2)</a:t>
            </a:r>
            <a:r>
              <a:rPr kumimoji="1" lang="zh-TW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學務處：如學生及指導老師參與活動之參與</a:t>
            </a:r>
            <a:endParaRPr kumimoji="1" lang="en-US" altLang="zh-TW" sz="32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20838" algn="l"/>
              </a:tabLst>
            </a:pP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名單。</a:t>
            </a:r>
            <a:endParaRPr kumimoji="1" lang="en-US" altLang="zh-TW" sz="32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20838" algn="l"/>
              </a:tabLst>
            </a:pP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(3)</a:t>
            </a:r>
            <a:r>
              <a:rPr kumimoji="1" lang="zh-TW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研究所：如學生及教師參與所上活動紀錄及</a:t>
            </a:r>
            <a:endParaRPr kumimoji="1" lang="en-US" altLang="zh-TW" sz="32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20838" algn="l"/>
              </a:tabLst>
            </a:pP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研究室等學生出入情形。</a:t>
            </a:r>
            <a:endParaRPr kumimoji="1" lang="en-US" altLang="zh-TW" sz="32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20838" algn="l"/>
              </a:tabLst>
            </a:pP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(4)</a:t>
            </a:r>
            <a:r>
              <a:rPr kumimoji="1" lang="zh-TW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宣教中心：如境外生參與課外活動或課後活</a:t>
            </a:r>
            <a:endParaRPr kumimoji="1" lang="en-US" altLang="zh-TW" sz="32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20838" algn="l"/>
              </a:tabLst>
            </a:pP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動情形。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20838" algn="l"/>
              </a:tabLst>
            </a:pPr>
            <a:endParaRPr kumimoji="1" lang="zh-TW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65889" name="Rectangle 1"/>
          <p:cNvSpPr>
            <a:spLocks noChangeArrowheads="1"/>
          </p:cNvSpPr>
          <p:nvPr/>
        </p:nvSpPr>
        <p:spPr bwMode="auto">
          <a:xfrm>
            <a:off x="-540568" y="1303521"/>
            <a:ext cx="96845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en-US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2.</a:t>
            </a:r>
            <a:r>
              <a:rPr kumimoji="1" lang="zh-TW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學校內出現通報個案或疑似個案：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</a:t>
            </a:r>
            <a:r>
              <a:rPr kumimoji="1" lang="zh-TW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防疫小組立即整理調閱個案學生及教師相關</a:t>
            </a:r>
            <a:endParaRPr kumimoji="1" lang="en-US" altLang="zh-TW" sz="32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活動紀錄，並事先詢問個案學生及教師活動細節</a:t>
            </a:r>
            <a:endParaRPr kumimoji="1" lang="en-US" altLang="zh-TW" sz="32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en-US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</a:t>
            </a: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如加退選情況及課後活動</a:t>
            </a:r>
            <a:r>
              <a:rPr kumimoji="1" lang="en-US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)</a:t>
            </a: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，以利後續疫情調查</a:t>
            </a:r>
            <a:endParaRPr kumimoji="1" lang="en-US" altLang="zh-TW" sz="32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進行。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64865" name="Rectangle 1"/>
          <p:cNvSpPr>
            <a:spLocks noChangeArrowheads="1"/>
          </p:cNvSpPr>
          <p:nvPr/>
        </p:nvSpPr>
        <p:spPr bwMode="auto">
          <a:xfrm>
            <a:off x="-684584" y="985292"/>
            <a:ext cx="98285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en-US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3.</a:t>
            </a:r>
            <a:r>
              <a:rPr kumimoji="1" lang="zh-TW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學校內出現確診個案</a:t>
            </a:r>
            <a:endParaRPr kumimoji="1" lang="en-US" altLang="zh-TW" sz="32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1)</a:t>
            </a:r>
            <a:r>
              <a:rPr kumimoji="1" lang="zh-TW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學校出現</a:t>
            </a:r>
            <a:r>
              <a:rPr kumimoji="1" lang="en-US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</a:t>
            </a: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例確診病例，依中央流行疫情指揮</a:t>
            </a:r>
            <a:endParaRPr kumimoji="1" lang="en-US" altLang="zh-TW" sz="32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中心 </a:t>
            </a:r>
            <a:r>
              <a:rPr kumimoji="1" lang="en-US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109 </a:t>
            </a: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年 </a:t>
            </a:r>
            <a:r>
              <a:rPr kumimoji="1" lang="en-US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 </a:t>
            </a: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月 </a:t>
            </a:r>
            <a:r>
              <a:rPr kumimoji="1" lang="en-US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19</a:t>
            </a: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日公布標準，該師生所</a:t>
            </a:r>
            <a:endParaRPr kumimoji="1" lang="en-US" altLang="zh-TW" sz="32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修（授）課程均停課；出現</a:t>
            </a:r>
            <a:r>
              <a:rPr kumimoji="1" lang="en-US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</a:t>
            </a: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例確診病例，依</a:t>
            </a:r>
            <a:endParaRPr kumimoji="1" lang="en-US" altLang="zh-TW" sz="32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前開標準全校停課。</a:t>
            </a:r>
            <a:endParaRPr kumimoji="1" lang="en-US" altLang="zh-TW" sz="32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2)</a:t>
            </a: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學校要求校內單位提供個案學生及教師活動</a:t>
            </a:r>
            <a:endParaRPr kumimoji="1" lang="en-US" altLang="zh-TW" sz="32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紀錄資料，並全力配合衛政機關進行疫情調</a:t>
            </a:r>
            <a:endParaRPr kumimoji="1" lang="en-US" altLang="zh-TW" sz="32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查。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0113" algn="l"/>
              </a:tabLst>
            </a:pPr>
            <a:r>
              <a:rPr kumimoji="1" lang="en-US" altLang="zh-TW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4.</a:t>
            </a:r>
            <a:r>
              <a:rPr kumimoji="1" lang="zh-TW" altLang="en-US" sz="32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依規定進行校內環境消毒。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0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0" y="913284"/>
            <a:ext cx="664797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5.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居家檢疫境外住宿生安排：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1)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餐點物資之接送流程：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endParaRPr kumimoji="1" lang="zh-TW" altLang="en-US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3048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4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餐點物資之接送流程：</a:t>
            </a:r>
            <a:endParaRPr kumimoji="1" 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63845" name="圖片 2" descr="台灣浸信會神學院_1餐點物資接送流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81" y="2065412"/>
            <a:ext cx="9059619" cy="2384625"/>
          </a:xfrm>
          <a:prstGeom prst="rect">
            <a:avLst/>
          </a:prstGeom>
          <a:noFill/>
        </p:spPr>
      </p:pic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3048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4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餐點物資之接送流程：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0" y="924317"/>
            <a:ext cx="896448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4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2)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生活廢棄物之接送流程：</a:t>
            </a:r>
          </a:p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將居家檢疫者之垃圾袋，以其他垃圾袋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裝袋及噴灑酒精進行消毒，並集中至垃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圾暫存區域，晚上於垃圾車抵達時間前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，戴手套將裝袋垃圾袋拿至垃圾車丟棄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82273" name="Rectangle 1"/>
          <p:cNvSpPr>
            <a:spLocks noChangeArrowheads="1"/>
          </p:cNvSpPr>
          <p:nvPr/>
        </p:nvSpPr>
        <p:spPr bwMode="auto">
          <a:xfrm>
            <a:off x="0" y="1273324"/>
            <a:ext cx="90364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4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3)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浴廁之清潔消毒流程：</a:t>
            </a:r>
          </a:p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先以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75%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酒精噴擦手紙，戴上口罩、手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套、輕便雨衣及隔離專用帽，並另外戴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長式手套及雨鞋。拖把桶及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桶一般水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桶進行稀釋漂白水作業，使用抹布依序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擦拭洗手台、水龍頭、淋浴水龍頭、馬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桶、門把、垃圾桶；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82273" name="Rectangle 1"/>
          <p:cNvSpPr>
            <a:spLocks noChangeArrowheads="1"/>
          </p:cNvSpPr>
          <p:nvPr/>
        </p:nvSpPr>
        <p:spPr bwMode="auto">
          <a:xfrm>
            <a:off x="107504" y="1129308"/>
            <a:ext cx="90364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4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使用拖把進行浴廁地面擦拭。完成後，以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234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最後一個水桶進行消毒長式手套、雨鞋及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234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抹布，並於通風處晾乾。一般手套、隔離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234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專用帽及雨衣丟入垃圾桶內，再進行個人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234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手部消毒。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81249" name="Rectangle 1"/>
          <p:cNvSpPr>
            <a:spLocks noChangeArrowheads="1"/>
          </p:cNvSpPr>
          <p:nvPr/>
        </p:nvSpPr>
        <p:spPr bwMode="auto">
          <a:xfrm>
            <a:off x="0" y="841276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4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4)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管理員守則及事件通報流程：</a:t>
            </a:r>
          </a:p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若居家檢疫者出現發燒、咳嗽等呼吸道症狀，居家檢疫者自行或請老師協助聯絡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1922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；管理員手部消毒，戴手套及口罩，協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助居家檢疫者依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1922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指示就醫，請居家檢疫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者務必告知醫師旅遊接觸史，管理人員脫掉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手套，立即進行手部消毒，管理員通報學務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處及校安中心。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80225" name="Rectangle 1"/>
          <p:cNvSpPr>
            <a:spLocks noChangeArrowheads="1"/>
          </p:cNvSpPr>
          <p:nvPr/>
        </p:nvSpPr>
        <p:spPr bwMode="auto">
          <a:xfrm>
            <a:off x="0" y="913284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6.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居家檢疫學生交接及關懷作業注意事項：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2"/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1)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居家檢疫學生資料比對勾稽：</a:t>
            </a:r>
          </a:p>
          <a:p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掌握之港澳生、僑外生居家檢疫名冊，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與地方政府窗口所掌握之居家檢疫名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冊，每日進行勾稽交接，確認學生入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境情形及住宿地點後，勾稽比對後所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有學生由學校辦理後續居家檢疫關懷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作業。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endParaRPr kumimoji="1" lang="zh-TW" altLang="en-US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127332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809625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職務說明：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一、總指揮：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809625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由校長擔任，指揮所有與校園嚴重特殊傳染性肺炎緊急應變有關之工作。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79201" name="Rectangle 1"/>
          <p:cNvSpPr>
            <a:spLocks noChangeArrowheads="1"/>
          </p:cNvSpPr>
          <p:nvPr/>
        </p:nvSpPr>
        <p:spPr bwMode="auto">
          <a:xfrm>
            <a:off x="0" y="1129308"/>
            <a:ext cx="90364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-463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2)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交接注意事項：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(1)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校安中心主動與學校所在地之地方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政府窗口聯繫，核對確認需居家檢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疫港澳生、僑外生（含校內住宿及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 校外賃居者）名單。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78177" name="Rectangle 1"/>
          <p:cNvSpPr>
            <a:spLocks noChangeArrowheads="1"/>
          </p:cNvSpPr>
          <p:nvPr/>
        </p:nvSpPr>
        <p:spPr bwMode="auto">
          <a:xfrm>
            <a:off x="0" y="913284"/>
            <a:ext cx="914399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2)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經核對已列入地方政府居家檢疫名冊者，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校安中心與地方政府窗口確認後，由地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方政府窗口移交每位港澳生及僑外生之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「健康關懷紀錄表」予學校窗口；尚未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列入地方政府居家檢疫名冊，但學校已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確認進行居家檢疫者，校安中心應提供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地方政府窗口作為後續比對之依據。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77153" name="Rectangle 1"/>
          <p:cNvSpPr>
            <a:spLocks noChangeArrowheads="1"/>
          </p:cNvSpPr>
          <p:nvPr/>
        </p:nvSpPr>
        <p:spPr bwMode="auto">
          <a:xfrm>
            <a:off x="0" y="949288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-463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3.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居家檢疫關懷作業注意事項：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1)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對學生進行在居家檢疫期間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14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天的關懷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，每日詢問學生健康狀況，須確認學生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未離開居家檢疫場所，並紀錄健康關懷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紀錄表。尚未列入居家檢疫名冊而持有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居家檢疫通知書者，仍應納入關懷。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76129" name="Rectangle 1"/>
          <p:cNvSpPr>
            <a:spLocks noChangeArrowheads="1"/>
          </p:cNvSpPr>
          <p:nvPr/>
        </p:nvSpPr>
        <p:spPr bwMode="auto">
          <a:xfrm>
            <a:off x="0" y="1129308"/>
            <a:ext cx="89644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2)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每日彙整追蹤當日學生人數及結果於當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日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15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時前回報地方政府窗口；過程中若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無法聯繫到學生，校安中心應立即通知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地方政府窗口，由地方政府彙報名單予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內政部民政司轉請警政署協尋。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76129" name="Rectangle 1"/>
          <p:cNvSpPr>
            <a:spLocks noChangeArrowheads="1"/>
          </p:cNvSpPr>
          <p:nvPr/>
        </p:nvSpPr>
        <p:spPr bwMode="auto">
          <a:xfrm>
            <a:off x="0" y="1129308"/>
            <a:ext cx="89644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3)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學生如有出現症狀（發燒：耳溫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≧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38˚C/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額溫≧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37.5˚C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、或有呼吸道症狀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如流鼻水鼻塞、咳嗽、呼吸困難、全身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倦怠、四肢無力）應通知當地衛生局或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撥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1922 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諮詢，由衛生單位安排就醫。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90465" name="Rectangle 1"/>
          <p:cNvSpPr>
            <a:spLocks noChangeArrowheads="1"/>
          </p:cNvSpPr>
          <p:nvPr/>
        </p:nvSpPr>
        <p:spPr bwMode="auto">
          <a:xfrm>
            <a:off x="0" y="1201316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4)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學生如有生活上之需求（如送餐服務），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學校會提供必要之協助；相關防疫物資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需求，向教育部提出申請。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5)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追蹤滿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14 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天後請負責關懷人員於健康關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懷紀錄表簽名並留存學校。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89441" name="Rectangle 1"/>
          <p:cNvSpPr>
            <a:spLocks noChangeArrowheads="1"/>
          </p:cNvSpPr>
          <p:nvPr/>
        </p:nvSpPr>
        <p:spPr bwMode="auto">
          <a:xfrm>
            <a:off x="0" y="852309"/>
            <a:ext cx="90364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6)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提醒學生配合政府居家檢疫措施，戴口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罩與人保持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公尺以上距離，並定時量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體溫、以肥皂勤洗手、經常以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75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％濃度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的酒精消毒，妥善處理口鼻分泌物及廢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棄物。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88417" name="Rectangle 1"/>
          <p:cNvSpPr>
            <a:spLocks noChangeArrowheads="1"/>
          </p:cNvSpPr>
          <p:nvPr/>
        </p:nvSpPr>
        <p:spPr bwMode="auto">
          <a:xfrm>
            <a:off x="1" y="941024"/>
            <a:ext cx="914399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7)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依嚴重特殊傳染性肺炎中央流行疫情指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揮中心規定，居家檢疫者擅離居家檢疫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場所，第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次違規時依傳染病防治法裁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罰，再次違規即執行指定處所強制安置，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請轉知並加強宣導。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87393" name="Rectangle 1"/>
          <p:cNvSpPr>
            <a:spLocks noChangeArrowheads="1"/>
          </p:cNvSpPr>
          <p:nvPr/>
        </p:nvSpPr>
        <p:spPr bwMode="auto">
          <a:xfrm>
            <a:off x="107504" y="1201316"/>
            <a:ext cx="90364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50963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8)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另疾管署已利用手機定位機制加強追蹤管理居家檢疫者，對於有使用臺灣電信手機門號之居家檢疫者，直接以該手機號碼定位；未有臺灣手機門號者，採政府配發防疫手機進行定位。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12" y="1201316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自有或防疫手機定位設定係由電信公司處理，學校應填報「居家檢疫手機使用回報表」傳送疾病管制署辦理。手機定位設定完成後，若手機離開監控範圍，系統會向地方政府窗口及校安中心發送簡訊通報，分就校外賃居者（地方政府窗口）及校內住宿者由學校校安中心進行追蹤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9188"/>
            <a:ext cx="6660232" cy="647700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0" dirty="0" smtClean="0">
                <a:latin typeface="華康勘亭流" pitchFamily="65" charset="-120"/>
                <a:ea typeface="華康勘亭流" pitchFamily="65" charset="-120"/>
              </a:rPr>
              <a:t>參、</a:t>
            </a: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嚴重特殊傳染性肺炎防疫小組</a:t>
            </a:r>
            <a: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  <a:t/>
            </a:r>
            <a:br>
              <a:rPr lang="en-US" altLang="zh-TW" b="0" dirty="0" smtClean="0">
                <a:latin typeface="華康勘亭流" pitchFamily="65" charset="-120"/>
                <a:ea typeface="華康勘亭流" pitchFamily="65" charset="-120"/>
              </a:rPr>
            </a:br>
            <a:r>
              <a:rPr lang="zh-TW" altLang="zh-TW" b="0" dirty="0" smtClean="0">
                <a:latin typeface="華康勘亭流" pitchFamily="65" charset="-120"/>
                <a:ea typeface="華康勘亭流" pitchFamily="65" charset="-120"/>
              </a:rPr>
              <a:t>及其工作規劃</a:t>
            </a:r>
            <a:endParaRPr lang="zh-TW" altLang="en-US" b="0" dirty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841276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二、召集人：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809625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召集人校長，協助者主任秘書。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809625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工作項目：統籌各項防疫工作，協調整合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各單位行動建議，完成本工作小組之各項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行動綱領，並視需求更新之。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3.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協助安排自入境處運送中港澳生回校，進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行健康管理，以利防疫管制相關事宜安排。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柒、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健康管理措施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85345" name="Rectangle 1"/>
          <p:cNvSpPr>
            <a:spLocks noChangeArrowheads="1"/>
          </p:cNvSpPr>
          <p:nvPr/>
        </p:nvSpPr>
        <p:spPr bwMode="auto">
          <a:xfrm>
            <a:off x="0" y="841276"/>
            <a:ext cx="8494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7.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社區監測通報採檢及個案處理流程：</a:t>
            </a:r>
          </a:p>
        </p:txBody>
      </p:sp>
      <p:pic>
        <p:nvPicPr>
          <p:cNvPr id="6" name="圖片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489348"/>
            <a:ext cx="882047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捌、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圖書資訊中心防疫措施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84321" name="Rectangle 1"/>
          <p:cNvSpPr>
            <a:spLocks noChangeArrowheads="1"/>
          </p:cNvSpPr>
          <p:nvPr/>
        </p:nvSpPr>
        <p:spPr bwMode="auto">
          <a:xfrm>
            <a:off x="-180528" y="1057300"/>
            <a:ext cx="914501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一、防疫公告聲明：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於本中心入口、公告欄、洗手間張貼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明顯告示，宣導本中心防範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【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嚴重特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殊傳染性肺炎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】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之相關應變機制；並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且於本中心網頁與全校學生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line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群組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  宣導公告之。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捌、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圖書資訊中心防疫措施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98657" name="Rectangle 1"/>
          <p:cNvSpPr>
            <a:spLocks noChangeArrowheads="1"/>
          </p:cNvSpPr>
          <p:nvPr/>
        </p:nvSpPr>
        <p:spPr bwMode="auto">
          <a:xfrm>
            <a:off x="-396552" y="1334299"/>
            <a:ext cx="95405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二、公共空間之清潔與防護：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1.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每週一早上本中心清掃時間，以稀釋之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漂白水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(1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：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100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比例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)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進行全館地面清潔。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2.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每週二次於早上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8:00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開館時，以稀釋之 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漂白水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(1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：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100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比例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)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進行公共閱覽區桌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椅清潔。</a:t>
            </a: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捌、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圖書資訊中心防疫措施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97633" name="Rectangle 1"/>
          <p:cNvSpPr>
            <a:spLocks noChangeArrowheads="1"/>
          </p:cNvSpPr>
          <p:nvPr/>
        </p:nvSpPr>
        <p:spPr bwMode="auto">
          <a:xfrm>
            <a:off x="-972616" y="1057300"/>
            <a:ext cx="100091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3.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每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週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二次以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75%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濃度酒精，清潔消毒公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共查詢電腦之鍵盤、滑鼠與桌面。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4.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每週二次以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75%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濃度酒精，清潔消毒電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梯內外按鍵。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5.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依據中央流行疫情指揮中心之防護建議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，為使室內通風，全區採開窗對流的方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式，使空氣流通，維持通風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華康勘亭流" pitchFamily="65" charset="-120"/>
                <a:cs typeface="Times New Roman" pitchFamily="18" charset="0"/>
              </a:rPr>
              <a:t>。 </a:t>
            </a: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捌、</a:t>
            </a:r>
            <a:r>
              <a:rPr lang="zh-TW" altLang="zh-TW" sz="3500" b="0" dirty="0" smtClean="0">
                <a:latin typeface="華康勘亭流" pitchFamily="65" charset="-120"/>
                <a:ea typeface="華康勘亭流" pitchFamily="65" charset="-120"/>
              </a:rPr>
              <a:t>圖書資訊中心防疫措施</a:t>
            </a: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196609" name="Rectangle 1"/>
          <p:cNvSpPr>
            <a:spLocks noChangeArrowheads="1"/>
          </p:cNvSpPr>
          <p:nvPr/>
        </p:nvSpPr>
        <p:spPr bwMode="auto">
          <a:xfrm>
            <a:off x="-180528" y="841276"/>
            <a:ext cx="93245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三、提供讀者之清潔防護措施：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1.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本中心與入門處設置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75%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濃度酒精提供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讀者入館時消毒使用。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2.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於洗手間提供洗手乳與擦拭紙巾供讀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者清潔使用。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3.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於洗手間張貼公告提醒讀者保持良好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  </a:t>
            </a:r>
            <a:r>
              <a:rPr kumimoji="1" lang="zh-TW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衛生習慣，保護自己避免感染。</a:t>
            </a:r>
            <a:endParaRPr kumimoji="1" lang="zh-TW" altLang="en-US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玖、加強報告事項</a:t>
            </a:r>
            <a:endParaRPr lang="zh-TW" altLang="zh-TW" sz="3500" b="0" dirty="0" smtClean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057301"/>
            <a:ext cx="9036496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一、學生上課期間無需特別佩戴口罩，如有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發燒在家休息，大型集會則需要佩戴口罩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參加。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二、開學期間會有三支額溫槍，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支會放置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在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號辦公室、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支會放置在門房，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2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號辦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公室額溫槍旁會放置消毒酒精，請大家在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自行測量前先以酒精擦拭雙手後，再進行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測量。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玖、加強報告事項</a:t>
            </a:r>
            <a:endParaRPr lang="zh-TW" altLang="zh-TW" sz="3500" b="0" dirty="0" smtClean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057301"/>
            <a:ext cx="9036496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三、住校內之學生，如自行在家測量體溫後，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填寫體溫表單請特別註記測量工具為耳溫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或是額溫。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四、請學生特別注意防疫期間，請勿接待境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外人士。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五、防疫期間，門房</a:t>
            </a:r>
            <a:r>
              <a:rPr kumimoji="1" lang="en-US" altLang="zh-TW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17:00</a:t>
            </a: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下班後會將小門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及大門上鎖，如有開車騎車者需要遙控器，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請洽資源管理中心，步行者則以後門為出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入口。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9188"/>
            <a:ext cx="6336704" cy="647700"/>
          </a:xfrm>
        </p:spPr>
        <p:txBody>
          <a:bodyPr>
            <a:noAutofit/>
          </a:bodyPr>
          <a:lstStyle/>
          <a:p>
            <a:pPr lvl="0"/>
            <a:r>
              <a:rPr lang="zh-TW" altLang="en-US" sz="3500" b="0" dirty="0" smtClean="0">
                <a:latin typeface="華康勘亭流" pitchFamily="65" charset="-120"/>
                <a:ea typeface="華康勘亭流" pitchFamily="65" charset="-120"/>
              </a:rPr>
              <a:t>玖、加強報告事項</a:t>
            </a:r>
            <a:endParaRPr lang="zh-TW" altLang="zh-TW" sz="3500" b="0" dirty="0" smtClean="0"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五边形 4"/>
          <p:cNvSpPr/>
          <p:nvPr/>
        </p:nvSpPr>
        <p:spPr>
          <a:xfrm>
            <a:off x="615" y="769268"/>
            <a:ext cx="1496257" cy="288032"/>
          </a:xfrm>
          <a:custGeom>
            <a:avLst/>
            <a:gdLst>
              <a:gd name="connsiteX0" fmla="*/ 0 w 1335473"/>
              <a:gd name="connsiteY0" fmla="*/ 0 h 288032"/>
              <a:gd name="connsiteX1" fmla="*/ 1191457 w 1335473"/>
              <a:gd name="connsiteY1" fmla="*/ 0 h 288032"/>
              <a:gd name="connsiteX2" fmla="*/ 1335473 w 1335473"/>
              <a:gd name="connsiteY2" fmla="*/ 144016 h 288032"/>
              <a:gd name="connsiteX3" fmla="*/ 1191457 w 1335473"/>
              <a:gd name="connsiteY3" fmla="*/ 288032 h 288032"/>
              <a:gd name="connsiteX4" fmla="*/ 0 w 1335473"/>
              <a:gd name="connsiteY4" fmla="*/ 288032 h 288032"/>
              <a:gd name="connsiteX5" fmla="*/ 0 w 1335473"/>
              <a:gd name="connsiteY5" fmla="*/ 0 h 288032"/>
              <a:gd name="connsiteX0" fmla="*/ 0 w 1496257"/>
              <a:gd name="connsiteY0" fmla="*/ 0 h 288032"/>
              <a:gd name="connsiteX1" fmla="*/ 1496257 w 1496257"/>
              <a:gd name="connsiteY1" fmla="*/ 0 h 288032"/>
              <a:gd name="connsiteX2" fmla="*/ 1335473 w 1496257"/>
              <a:gd name="connsiteY2" fmla="*/ 144016 h 288032"/>
              <a:gd name="connsiteX3" fmla="*/ 1191457 w 1496257"/>
              <a:gd name="connsiteY3" fmla="*/ 288032 h 288032"/>
              <a:gd name="connsiteX4" fmla="*/ 0 w 1496257"/>
              <a:gd name="connsiteY4" fmla="*/ 288032 h 288032"/>
              <a:gd name="connsiteX5" fmla="*/ 0 w 149625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57" h="288032">
                <a:moveTo>
                  <a:pt x="0" y="0"/>
                </a:moveTo>
                <a:lnTo>
                  <a:pt x="1496257" y="0"/>
                </a:lnTo>
                <a:lnTo>
                  <a:pt x="1335473" y="144016"/>
                </a:lnTo>
                <a:lnTo>
                  <a:pt x="119145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School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52536" y="1129308"/>
            <a:ext cx="9396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 lvl="1"/>
            <a:endParaRPr kumimoji="1" lang="zh-TW" altLang="zh-TW" sz="35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057301"/>
            <a:ext cx="9036496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六、請學生特別注意，資源管理中心已於每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間教室放置消毒水及抹布，抹布皆放置於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教室門後，由課長協助安排教室桌椅設備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  <a:p>
            <a:pPr>
              <a:lnSpc>
                <a:spcPts val="3500"/>
              </a:lnSpc>
            </a:pPr>
            <a:r>
              <a:rPr kumimoji="1" lang="zh-TW" altLang="en-US" sz="3600" dirty="0" smtClean="0">
                <a:solidFill>
                  <a:srgbClr val="002060"/>
                </a:solidFill>
                <a:latin typeface="華康勘亭流" pitchFamily="65" charset="-120"/>
                <a:ea typeface="華康勘亭流" pitchFamily="65" charset="-120"/>
                <a:cs typeface="標楷體" pitchFamily="65" charset="-120"/>
              </a:rPr>
              <a:t>  消毒工作。</a:t>
            </a:r>
            <a:endParaRPr kumimoji="1" lang="en-US" altLang="zh-TW" sz="3600" dirty="0" smtClean="0">
              <a:solidFill>
                <a:srgbClr val="002060"/>
              </a:solidFill>
              <a:latin typeface="華康勘亭流" pitchFamily="65" charset="-120"/>
              <a:ea typeface="華康勘亭流" pitchFamily="65" charset="-120"/>
              <a:cs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60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4">
      <a:dk1>
        <a:sysClr val="windowText" lastClr="000000"/>
      </a:dk1>
      <a:lt1>
        <a:sysClr val="window" lastClr="FFFFFF"/>
      </a:lt1>
      <a:dk2>
        <a:srgbClr val="014C83"/>
      </a:dk2>
      <a:lt2>
        <a:srgbClr val="EEECE1"/>
      </a:lt2>
      <a:accent1>
        <a:srgbClr val="014C8D"/>
      </a:accent1>
      <a:accent2>
        <a:srgbClr val="012E57"/>
      </a:accent2>
      <a:accent3>
        <a:srgbClr val="24673E"/>
      </a:accent3>
      <a:accent4>
        <a:srgbClr val="3371A4"/>
      </a:accent4>
      <a:accent5>
        <a:srgbClr val="4BACC6"/>
      </a:accent5>
      <a:accent6>
        <a:srgbClr val="7FA6C7"/>
      </a:accent6>
      <a:hlink>
        <a:srgbClr val="0000FF"/>
      </a:hlink>
      <a:folHlink>
        <a:srgbClr val="CDDBE8"/>
      </a:folHlink>
    </a:clrScheme>
    <a:fontScheme name="微软雅黑">
      <a:majorFont>
        <a:latin typeface="Franklin Gothic Medium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12732</TotalTime>
  <Words>7153</Words>
  <Application>Microsoft Office PowerPoint</Application>
  <PresentationFormat>如螢幕大小 (16:10)</PresentationFormat>
  <Paragraphs>780</Paragraphs>
  <Slides>97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97</vt:i4>
      </vt:variant>
    </vt:vector>
  </HeadingPairs>
  <TitlesOfParts>
    <vt:vector size="110" baseType="lpstr">
      <vt:lpstr>微软雅黑</vt:lpstr>
      <vt:lpstr>MS Gothic</vt:lpstr>
      <vt:lpstr>宋体</vt:lpstr>
      <vt:lpstr>華康勘亭流</vt:lpstr>
      <vt:lpstr>華康魏碑體</vt:lpstr>
      <vt:lpstr>新細明體</vt:lpstr>
      <vt:lpstr>標楷體</vt:lpstr>
      <vt:lpstr>Arial</vt:lpstr>
      <vt:lpstr>Calibri</vt:lpstr>
      <vt:lpstr>Franklin Gothic Medium</vt:lpstr>
      <vt:lpstr>Times New Roman</vt:lpstr>
      <vt:lpstr>Wingdings</vt:lpstr>
      <vt:lpstr>Office 主题​​</vt:lpstr>
      <vt:lpstr>PowerPoint 簡報</vt:lpstr>
      <vt:lpstr>壹、依據</vt:lpstr>
      <vt:lpstr>壹、依據</vt:lpstr>
      <vt:lpstr>壹、依據</vt:lpstr>
      <vt:lpstr> 貳、目的 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參、嚴重特殊傳染性肺炎防疫小組 及其工作規劃</vt:lpstr>
      <vt:lpstr>肆、平時防疫措施</vt:lpstr>
      <vt:lpstr>肆、平時防疫措施</vt:lpstr>
      <vt:lpstr>肆、平時防疫措施</vt:lpstr>
      <vt:lpstr>肆、平時防疫措施</vt:lpstr>
      <vt:lpstr>肆、平時防疫措施</vt:lpstr>
      <vt:lpstr>伍、校園空間防疫規範</vt:lpstr>
      <vt:lpstr>伍、校園空間防疫規範</vt:lpstr>
      <vt:lpstr>伍、校園空間防疫規範</vt:lpstr>
      <vt:lpstr>伍、校園空間防疫規範</vt:lpstr>
      <vt:lpstr>伍、校園空間防疫規範</vt:lpstr>
      <vt:lpstr>伍、校園空間防疫規範</vt:lpstr>
      <vt:lpstr>伍、校園空間防疫規範</vt:lpstr>
      <vt:lpstr>伍、校園空間防疫規範</vt:lpstr>
      <vt:lpstr>伍、校園空間防疫規範</vt:lpstr>
      <vt:lpstr>伍、校園空間防疫規範</vt:lpstr>
      <vt:lpstr>伍、校園空間防疫規範</vt:lpstr>
      <vt:lpstr>伍、校園空間防疫規範</vt:lpstr>
      <vt:lpstr>伍、校園空間防疫規範</vt:lpstr>
      <vt:lpstr>伍、校園空間防疫規範</vt:lpstr>
      <vt:lpstr>伍、校園空間防疫規範</vt:lpstr>
      <vt:lpstr>伍、校園空間防疫規範</vt:lpstr>
      <vt:lpstr>伍、校園空間防疫規範</vt:lpstr>
      <vt:lpstr>伍、校園空間防疫規範</vt:lpstr>
      <vt:lpstr> 陸、疫情通報流程 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柒、健康管理措施</vt:lpstr>
      <vt:lpstr>捌、圖書資訊中心防疫措施</vt:lpstr>
      <vt:lpstr>捌、圖書資訊中心防疫措施</vt:lpstr>
      <vt:lpstr>捌、圖書資訊中心防疫措施</vt:lpstr>
      <vt:lpstr>捌、圖書資訊中心防疫措施</vt:lpstr>
      <vt:lpstr>玖、加強報告事項</vt:lpstr>
      <vt:lpstr>玖、加強報告事項</vt:lpstr>
      <vt:lpstr>玖、加強報告事項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wangjing</dc:creator>
  <cp:lastModifiedBy>secpub</cp:lastModifiedBy>
  <cp:revision>955</cp:revision>
  <cp:lastPrinted>2014-09-04T08:14:26Z</cp:lastPrinted>
  <dcterms:created xsi:type="dcterms:W3CDTF">2011-06-03T14:53:06Z</dcterms:created>
  <dcterms:modified xsi:type="dcterms:W3CDTF">2020-03-04T07:14:31Z</dcterms:modified>
</cp:coreProperties>
</file>