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5" r:id="rId3"/>
    <p:sldId id="290" r:id="rId4"/>
    <p:sldId id="272" r:id="rId5"/>
    <p:sldId id="259" r:id="rId6"/>
    <p:sldId id="258" r:id="rId7"/>
    <p:sldId id="257" r:id="rId8"/>
    <p:sldId id="260" r:id="rId9"/>
    <p:sldId id="271" r:id="rId10"/>
    <p:sldId id="286" r:id="rId11"/>
    <p:sldId id="263" r:id="rId12"/>
    <p:sldId id="291" r:id="rId13"/>
    <p:sldId id="262" r:id="rId14"/>
    <p:sldId id="264" r:id="rId15"/>
    <p:sldId id="265" r:id="rId16"/>
    <p:sldId id="266" r:id="rId17"/>
    <p:sldId id="267" r:id="rId18"/>
    <p:sldId id="268" r:id="rId19"/>
    <p:sldId id="269" r:id="rId20"/>
    <p:sldId id="289" r:id="rId21"/>
    <p:sldId id="287" r:id="rId22"/>
    <p:sldId id="270" r:id="rId23"/>
    <p:sldId id="276" r:id="rId24"/>
    <p:sldId id="277" r:id="rId25"/>
    <p:sldId id="278" r:id="rId26"/>
    <p:sldId id="279" r:id="rId27"/>
    <p:sldId id="280" r:id="rId28"/>
    <p:sldId id="284" r:id="rId29"/>
    <p:sldId id="283" r:id="rId30"/>
    <p:sldId id="281" r:id="rId31"/>
    <p:sldId id="282" r:id="rId32"/>
    <p:sldId id="288" r:id="rId33"/>
    <p:sldId id="275" r:id="rId34"/>
  </p:sldIdLst>
  <p:sldSz cx="12192000" cy="6858000"/>
  <p:notesSz cx="6858000" cy="99472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8C04F-BA18-4B13-97FD-0AD09CACF236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21F8E-329A-4C91-AF65-1D4AE59568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7366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F2EB8-1A97-4A1F-B61E-E93417C77A4C}" type="datetimeFigureOut">
              <a:rPr lang="zh-TW" altLang="en-US" smtClean="0"/>
              <a:pPr/>
              <a:t>2020/2/21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E201A-C51A-49E0-A0C4-D6E10A9662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8313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B550-59D9-4D20-BD85-B4C02C9FEA6A}" type="datetime1">
              <a:rPr lang="zh-TW" altLang="en-US" smtClean="0"/>
              <a:pPr/>
              <a:t>2020/2/21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0420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BB5A-F10C-48DC-AC29-3DE604950B3B}" type="datetime1">
              <a:rPr lang="zh-TW" altLang="en-US" smtClean="0"/>
              <a:pPr/>
              <a:t>2020/2/21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0130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E0C1-7F45-4011-8F96-B016362444A9}" type="datetime1">
              <a:rPr lang="zh-TW" altLang="en-US" smtClean="0"/>
              <a:pPr/>
              <a:t>2020/2/21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01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2F2F-6CD1-4511-A83F-A8D2EB7C8D2E}" type="datetime1">
              <a:rPr lang="zh-TW" altLang="en-US" smtClean="0"/>
              <a:pPr/>
              <a:t>2020/2/21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897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05DF-E668-4065-A64B-A37901EE33E5}" type="datetime1">
              <a:rPr lang="zh-TW" altLang="en-US" smtClean="0"/>
              <a:pPr/>
              <a:t>2020/2/21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280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5398-81E6-48A7-8AB2-7267586D7E0D}" type="datetime1">
              <a:rPr lang="zh-TW" altLang="en-US" smtClean="0"/>
              <a:pPr/>
              <a:t>2020/2/21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979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AF3D-7F23-4CCD-BD62-60C104F3198E}" type="datetime1">
              <a:rPr lang="zh-TW" altLang="en-US" smtClean="0"/>
              <a:pPr/>
              <a:t>2020/2/21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723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F31-0506-49F3-8782-B34AA7D59D67}" type="datetime1">
              <a:rPr lang="zh-TW" altLang="en-US" smtClean="0"/>
              <a:pPr/>
              <a:t>2020/2/21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113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7CC8-8635-40A4-8521-08CF80989F2F}" type="datetime1">
              <a:rPr lang="zh-TW" altLang="en-US" smtClean="0"/>
              <a:pPr/>
              <a:t>2020/2/21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095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909A-0315-4928-8AAA-CCB10014DA2A}" type="datetime1">
              <a:rPr lang="zh-TW" altLang="en-US" smtClean="0"/>
              <a:pPr/>
              <a:t>2020/2/21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539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D142-BE3C-45DF-A7B2-D509601AB925}" type="datetime1">
              <a:rPr lang="zh-TW" altLang="en-US" smtClean="0"/>
              <a:pPr/>
              <a:t>2020/2/21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778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50844-C8F3-415B-B5A6-CBBED55ECED7}" type="datetime1">
              <a:rPr lang="zh-TW" altLang="en-US" smtClean="0"/>
              <a:pPr/>
              <a:t>2020/2/21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FEBD2-EB72-474E-97A3-D3ECD1EA17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47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__1.doc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61023" y="3263684"/>
            <a:ext cx="9063296" cy="1815917"/>
          </a:xfrm>
        </p:spPr>
        <p:txBody>
          <a:bodyPr>
            <a:normAutofit fontScale="90000"/>
          </a:bodyPr>
          <a:lstStyle/>
          <a:p>
            <a:pPr>
              <a:lnSpc>
                <a:spcPts val="7300"/>
              </a:lnSpc>
            </a:pP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大專校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院嚴重特殊傳染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肺炎防治工作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簡報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1</a:t>
            </a:fld>
            <a:endParaRPr lang="zh-TW" altLang="en-US"/>
          </a:p>
        </p:txBody>
      </p:sp>
      <p:pic>
        <p:nvPicPr>
          <p:cNvPr id="3074" name="Picture 2" descr="「新型冠狀病毒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66" y="743790"/>
            <a:ext cx="3126010" cy="219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02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850" y="0"/>
            <a:ext cx="9806299" cy="6858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732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885366"/>
              </p:ext>
            </p:extLst>
          </p:nvPr>
        </p:nvGraphicFramePr>
        <p:xfrm>
          <a:off x="1079008" y="143348"/>
          <a:ext cx="10057335" cy="657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文件" r:id="rId4" imgW="9326112" imgH="6096547" progId="Word.Document.12">
                  <p:embed/>
                </p:oleObj>
              </mc:Choice>
              <mc:Fallback>
                <p:oleObj name="文件" r:id="rId4" imgW="9326112" imgH="6096547" progId="Word.Document.12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008" y="143348"/>
                        <a:ext cx="10057335" cy="65736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16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26626" name="Picture 2" descr="D:\S__22757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475416"/>
          </a:xfrm>
        </p:spPr>
        <p:txBody>
          <a:bodyPr>
            <a:normAutofit fontScale="90000"/>
          </a:bodyPr>
          <a:lstStyle/>
          <a:p>
            <a:pPr>
              <a:lnSpc>
                <a:spcPts val="7100"/>
              </a:lnSpc>
            </a:pP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大專校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院嚴重特殊傳染性肺炎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防治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工作綱要</a:t>
            </a:r>
            <a:endParaRPr lang="zh-TW" altLang="en-US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743058"/>
            <a:ext cx="9144000" cy="1514742"/>
          </a:xfrm>
        </p:spPr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指導單位：教育部</a:t>
            </a:r>
          </a:p>
          <a:p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國立成功大學、中國醫藥大學暨亞洲大學編修</a:t>
            </a:r>
          </a:p>
          <a:p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2020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月修訂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18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全校性應變計畫</a:t>
            </a:r>
            <a:endParaRPr lang="zh-TW" alt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一、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成立防疫小組</a:t>
            </a:r>
          </a:p>
          <a:p>
            <a:pPr marL="717550" lv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含</a:t>
            </a:r>
            <a:r>
              <a:rPr lang="zh-TW" altLang="zh-TW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防疫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小組組織職掌</a:t>
            </a:r>
          </a:p>
          <a:p>
            <a:pPr marL="717550" lv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</a:t>
            </a:r>
            <a:r>
              <a:rPr lang="zh-TW" altLang="zh-TW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責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工作內容及分工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二、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建立疫情通報作業流程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三、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訂定停課、補課及復課措施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四、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學生在校期間防護措施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五、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健康管理措施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10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全校防疫應變計畫建議改善事項</a:t>
            </a:r>
            <a:endParaRPr lang="zh-TW" altLang="en-US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成立防疫小組</a:t>
            </a:r>
          </a:p>
          <a:p>
            <a:pPr marL="265113" indent="0">
              <a:buNone/>
            </a:pP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是否提供各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單位負責人及連絡電話</a:t>
            </a:r>
            <a:endParaRPr lang="en-US" altLang="zh-TW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65113" indent="0">
              <a:buNone/>
            </a:pP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防疫計畫是否經防疫小組討論通過</a:t>
            </a:r>
            <a:endParaRPr lang="en-US" altLang="zh-TW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65113" lvl="0" indent="0">
              <a:buNone/>
            </a:pP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是否設置</a:t>
            </a: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教職員工生疫情通報專線</a:t>
            </a:r>
            <a:endParaRPr lang="en-US" altLang="zh-TW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65113" lvl="0" indent="0">
              <a:buNone/>
            </a:pP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通報專線是否藉由公告系統通知全體教職員生</a:t>
            </a:r>
            <a:endParaRPr lang="en-US" altLang="zh-TW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zh-TW" altLang="en-US" dirty="0"/>
              <a:t>    </a:t>
            </a:r>
            <a:endParaRPr lang="zh-TW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570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zh-TW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全校防疫應變計畫建議改善事項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6270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zh-TW" altLang="zh-TW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建立疫情通報作業流程</a:t>
            </a:r>
            <a:endParaRPr lang="zh-TW" altLang="en-US" sz="3200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65113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開學後學生進入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校園，教室，或其他空間時之防疫規範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65113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訪客入</a:t>
            </a:r>
            <a:r>
              <a:rPr lang="zh-TW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規範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65113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居家檢疫標準工作</a:t>
            </a:r>
            <a:r>
              <a:rPr lang="zh-TW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流程</a:t>
            </a:r>
            <a:endParaRPr lang="en-US" altLang="zh-TW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03275" lvl="1" indent="-179388">
              <a:lnSpc>
                <a:spcPct val="110000"/>
              </a:lnSpc>
              <a:spcBef>
                <a:spcPts val="600"/>
              </a:spcBef>
            </a:pP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餐點</a:t>
            </a:r>
            <a:r>
              <a:rPr lang="zh-TW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物資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接送</a:t>
            </a: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流程</a:t>
            </a:r>
          </a:p>
          <a:p>
            <a:pPr marL="803275" lvl="1" indent="-179388">
              <a:lnSpc>
                <a:spcPct val="110000"/>
              </a:lnSpc>
              <a:spcBef>
                <a:spcPts val="600"/>
              </a:spcBef>
            </a:pP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生活</a:t>
            </a:r>
            <a:r>
              <a:rPr lang="zh-TW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廢棄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物之</a:t>
            </a:r>
            <a:r>
              <a:rPr lang="zh-TW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接送</a:t>
            </a: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流程</a:t>
            </a:r>
          </a:p>
          <a:p>
            <a:pPr marL="803275" lvl="1" indent="-179388">
              <a:lnSpc>
                <a:spcPct val="110000"/>
              </a:lnSpc>
              <a:spcBef>
                <a:spcPts val="600"/>
              </a:spcBef>
            </a:pP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浴</a:t>
            </a:r>
            <a:r>
              <a:rPr lang="zh-TW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廁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清潔</a:t>
            </a: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消毒流程</a:t>
            </a:r>
          </a:p>
          <a:p>
            <a:pPr marL="803275" lvl="1" indent="-179388">
              <a:lnSpc>
                <a:spcPct val="110000"/>
              </a:lnSpc>
              <a:spcBef>
                <a:spcPts val="600"/>
              </a:spcBef>
            </a:pP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管理員守則及事件通報流程</a:t>
            </a:r>
            <a:endParaRPr lang="en-US" altLang="zh-TW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65113" lv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訂定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</a:t>
            </a: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溫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量測</a:t>
            </a: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標準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額溫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37.5</a:t>
            </a: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度，耳溫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38</a:t>
            </a: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265113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檢出疑似病例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發燒及呼吸道症狀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之處理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流程</a:t>
            </a:r>
            <a:endParaRPr lang="zh-TW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zh-TW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987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8612188" algn="l"/>
              </a:tabLst>
            </a:pPr>
            <a:r>
              <a:rPr lang="zh-TW" altLang="zh-TW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全校防疫應變計畫建議改善事項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zh-TW" altLang="zh-TW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訂定停課、補課及復課措施</a:t>
            </a:r>
            <a:endParaRPr lang="en-US" altLang="zh-TW" sz="32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6000" lvl="0" indent="-28800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本部依「嚴重特殊傳染性肺炎中央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流行疫情指揮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中心」建議，訂定大專校院「校園因應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嚴重特殊傳染性肺炎疫情停課標準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，停課期程為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14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天。大專校院停課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標準除經報教育部專案核准外，有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位師生被中央流行疫情指揮中心列為確診病例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，其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所授／修課課程均停課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；有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位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以上師生被列為確診病例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，該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校（區）停課。</a:t>
            </a:r>
            <a:endParaRPr lang="en-US" altLang="zh-TW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65113" lv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補課及復課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可由學校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制定安心就學措施執行，可包含</a:t>
            </a:r>
            <a:endParaRPr lang="en-US" altLang="zh-TW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03275" lvl="1" indent="-179388">
              <a:lnSpc>
                <a:spcPct val="100000"/>
              </a:lnSpc>
              <a:spcBef>
                <a:spcPts val="1200"/>
              </a:spcBef>
            </a:pP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線上學習</a:t>
            </a:r>
            <a:endParaRPr lang="en-US" altLang="zh-TW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3275" lvl="1" indent="-179388">
              <a:lnSpc>
                <a:spcPct val="100000"/>
              </a:lnSpc>
              <a:spcBef>
                <a:spcPts val="1200"/>
              </a:spcBef>
            </a:pP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自主學習</a:t>
            </a:r>
            <a:endParaRPr lang="en-US" altLang="zh-TW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3275" lvl="1" indent="-179388">
              <a:lnSpc>
                <a:spcPct val="100000"/>
              </a:lnSpc>
              <a:spcBef>
                <a:spcPts val="1200"/>
              </a:spcBef>
            </a:pP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彈性課程，惟行事曆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之變更須送教育部核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</a:t>
            </a:r>
            <a:endParaRPr lang="en-US" altLang="zh-TW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3275" lvl="1" indent="-179388">
              <a:lnSpc>
                <a:spcPct val="100000"/>
              </a:lnSpc>
              <a:spcBef>
                <a:spcPts val="1200"/>
              </a:spcBef>
            </a:pP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及其他具教學品保之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措施</a:t>
            </a: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161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全校防疫應變計畫建議改善事項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70182"/>
            <a:ext cx="10515600" cy="5287818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zh-TW" altLang="zh-TW" sz="35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學生在校</a:t>
            </a:r>
            <a:r>
              <a:rPr lang="zh-TW" altLang="zh-TW" sz="35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期間</a:t>
            </a:r>
            <a:r>
              <a:rPr lang="zh-TW" altLang="en-US" sz="35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應建置之</a:t>
            </a:r>
            <a:r>
              <a:rPr lang="zh-TW" altLang="zh-TW" sz="35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防護</a:t>
            </a:r>
            <a:r>
              <a:rPr lang="zh-TW" altLang="zh-TW" sz="35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措施</a:t>
            </a:r>
            <a:endParaRPr lang="zh-TW" altLang="zh-TW" sz="35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5113" lv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zh-TW" sz="3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3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教室通風</a:t>
            </a:r>
            <a:r>
              <a:rPr lang="zh-TW" altLang="zh-TW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管理</a:t>
            </a:r>
            <a:r>
              <a:rPr lang="zh-TW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規範</a:t>
            </a:r>
            <a:endParaRPr lang="en-US" altLang="zh-TW" sz="3000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65113" lv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zh-TW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3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zh-TW" sz="3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防疫物資</a:t>
            </a:r>
            <a:r>
              <a:rPr lang="zh-TW" alt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數量盤點、</a:t>
            </a:r>
            <a:r>
              <a:rPr lang="zh-TW" altLang="zh-TW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管理</a:t>
            </a:r>
            <a:r>
              <a:rPr lang="zh-TW" alt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、申請領</a:t>
            </a:r>
            <a:r>
              <a:rPr lang="zh-TW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用之流程</a:t>
            </a:r>
            <a:endParaRPr lang="en-US" altLang="zh-TW" sz="3000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65113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zh-TW" sz="3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zh-TW" sz="3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餐廳、體能運動中心、游泳池、圖書管及學校對外</a:t>
            </a:r>
            <a:r>
              <a:rPr lang="zh-TW" altLang="zh-TW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開放設施</a:t>
            </a:r>
            <a:r>
              <a:rPr lang="zh-TW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之防疫規範</a:t>
            </a:r>
            <a:endParaRPr lang="zh-TW" altLang="zh-TW" sz="3000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65113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zh-TW" sz="3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zh-TW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交通車</a:t>
            </a:r>
            <a:r>
              <a:rPr lang="zh-TW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與公用器具</a:t>
            </a:r>
            <a:r>
              <a:rPr lang="zh-TW" alt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之消毒</a:t>
            </a:r>
            <a:r>
              <a:rPr lang="zh-TW" altLang="zh-TW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管理</a:t>
            </a:r>
            <a:r>
              <a:rPr lang="zh-TW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規範</a:t>
            </a:r>
            <a:endParaRPr lang="en-US" altLang="zh-TW" sz="3000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65113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zh-TW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en-US" altLang="zh-TW" sz="3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zh-TW" sz="3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集會及大型</a:t>
            </a:r>
            <a:r>
              <a:rPr lang="zh-TW" altLang="zh-TW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會議</a:t>
            </a:r>
            <a:r>
              <a:rPr lang="zh-TW" alt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防疫規範</a:t>
            </a:r>
            <a:endParaRPr lang="en-US" altLang="zh-TW" sz="3000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623888" indent="-184150">
              <a:lnSpc>
                <a:spcPct val="120000"/>
              </a:lnSpc>
              <a:spcBef>
                <a:spcPts val="1200"/>
              </a:spcBef>
            </a:pPr>
            <a:r>
              <a:rPr lang="zh-TW" altLang="en-US" sz="3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參與</a:t>
            </a:r>
            <a:r>
              <a:rPr lang="zh-TW" altLang="zh-TW" sz="3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人員健康狀況確認</a:t>
            </a:r>
            <a:r>
              <a:rPr lang="zh-TW" alt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altLang="zh-TW" sz="3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標準工作流程</a:t>
            </a:r>
          </a:p>
          <a:p>
            <a:pPr marL="623888" indent="-184150">
              <a:lnSpc>
                <a:spcPct val="120000"/>
              </a:lnSpc>
              <a:spcBef>
                <a:spcPts val="1200"/>
              </a:spcBef>
            </a:pPr>
            <a:r>
              <a:rPr lang="zh-TW" altLang="en-US" sz="31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環境與器具</a:t>
            </a:r>
            <a:r>
              <a:rPr lang="zh-TW" altLang="zh-TW" sz="31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消毒清潔</a:t>
            </a:r>
            <a:r>
              <a:rPr lang="zh-TW" alt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altLang="zh-TW" sz="31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標準</a:t>
            </a:r>
            <a:r>
              <a:rPr lang="zh-TW" altLang="zh-TW" sz="3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</a:t>
            </a:r>
            <a:r>
              <a:rPr lang="zh-TW" altLang="zh-TW" sz="31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流程</a:t>
            </a:r>
            <a:endParaRPr lang="en-US" altLang="zh-TW" sz="31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5113" lv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zh-TW" sz="3300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en-US" altLang="zh-TW" sz="33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zh-TW" sz="33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學校各類考試之防疫指引</a:t>
            </a:r>
            <a:r>
              <a:rPr lang="en-US" altLang="zh-TW" sz="33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3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如研究所入學考及第二階段</a:t>
            </a:r>
            <a:r>
              <a:rPr lang="zh-TW" altLang="zh-TW" sz="33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推甄</a:t>
            </a:r>
            <a:r>
              <a:rPr lang="en-US" altLang="zh-TW" sz="33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265113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zh-TW" sz="33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7.</a:t>
            </a:r>
            <a:r>
              <a:rPr lang="zh-TW" altLang="en-US" sz="33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學生校外實習期間之前中後階段</a:t>
            </a:r>
            <a:r>
              <a:rPr lang="zh-TW" altLang="en-US" sz="3300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防疫規範</a:t>
            </a:r>
            <a:endParaRPr lang="en-US" altLang="zh-TW" sz="3300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65113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zh-TW" sz="3300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en-US" altLang="zh-TW" sz="33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en-US" sz="33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常態性環境清潔頻次與項目</a:t>
            </a:r>
            <a:endParaRPr lang="zh-TW" altLang="zh-TW" sz="3300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zh-TW" altLang="zh-TW" dirty="0"/>
          </a:p>
          <a:p>
            <a:pPr marL="0" lvl="0" indent="0">
              <a:lnSpc>
                <a:spcPct val="120000"/>
              </a:lnSpc>
              <a:spcBef>
                <a:spcPts val="1200"/>
              </a:spcBef>
              <a:buNone/>
            </a:pPr>
            <a:endParaRPr lang="zh-TW" altLang="zh-TW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en-US" altLang="zh-TW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49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全校防疫應變計畫建議改善事項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825625"/>
            <a:ext cx="11021291" cy="468627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zh-TW" altLang="zh-TW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健康管理措施</a:t>
            </a:r>
            <a:endParaRPr lang="en-US" altLang="zh-TW" sz="3200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65113" lv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如有確診案例宜由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1922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直接進行防疫工作，學校理為配合單位</a:t>
            </a:r>
            <a:endParaRPr lang="en-US" altLang="zh-TW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65113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保全、清潔公司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委外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人員之防疫</a:t>
            </a: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教育訓練管理</a:t>
            </a:r>
            <a:endParaRPr lang="en-US" altLang="zh-TW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65113" lv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營繕整修工程</a:t>
            </a:r>
            <a:r>
              <a:rPr lang="zh-TW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人員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防疫</a:t>
            </a: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教育訓練管理</a:t>
            </a:r>
            <a:endParaRPr lang="en-US" altLang="zh-TW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65113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校教職員生之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防疫</a:t>
            </a: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教育訓練管理</a:t>
            </a:r>
            <a:endParaRPr lang="en-US" altLang="zh-TW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65113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建立需要進行自主健康管理個案之心理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支援措施</a:t>
            </a:r>
            <a:endParaRPr lang="en-US" altLang="zh-TW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65113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6.</a:t>
            </a: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重要資訊之英文版</a:t>
            </a:r>
            <a: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或學生來源國當地官方語言版</a:t>
            </a:r>
            <a: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供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外籍生參考</a:t>
            </a:r>
            <a:endParaRPr lang="en-US" altLang="zh-TW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zh-TW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zh-TW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</a:pPr>
            <a:endParaRPr lang="zh-TW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070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873" y="0"/>
            <a:ext cx="2891127" cy="289112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59" y="2042445"/>
            <a:ext cx="5730028" cy="381307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761629" y="2240821"/>
            <a:ext cx="30660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Ebola</a:t>
            </a:r>
            <a:r>
              <a:rPr lang="zh-TW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病毒</a:t>
            </a:r>
            <a:endParaRPr lang="en-US" altLang="zh-TW" sz="3600" b="1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Marburg</a:t>
            </a:r>
            <a:r>
              <a:rPr lang="zh-TW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病毒</a:t>
            </a:r>
            <a:endParaRPr lang="en-US" altLang="zh-TW" sz="3600" b="1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SARS</a:t>
            </a:r>
            <a:r>
              <a:rPr lang="zh-TW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病毒</a:t>
            </a:r>
            <a:endParaRPr lang="en-US" altLang="zh-TW" sz="3600" b="1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MERS</a:t>
            </a:r>
            <a:r>
              <a:rPr lang="zh-TW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病毒</a:t>
            </a:r>
            <a:endParaRPr lang="en-US" altLang="zh-TW" sz="3600" b="1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Nipah</a:t>
            </a:r>
            <a:r>
              <a:rPr lang="zh-TW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病毒</a:t>
            </a:r>
            <a:endParaRPr lang="en-US" altLang="zh-TW" sz="3600" b="1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6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Hendra </a:t>
            </a:r>
            <a:r>
              <a:rPr lang="zh-TW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病毒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074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70155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校內出現通報、疑似或確診個案處理原則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5718"/>
            <a:ext cx="10515600" cy="4581245"/>
          </a:xfrm>
        </p:spPr>
        <p:txBody>
          <a:bodyPr>
            <a:normAutofit/>
          </a:bodyPr>
          <a:lstStyle/>
          <a:p>
            <a:pPr lvl="0"/>
            <a:r>
              <a:rPr lang="zh-TW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zh-TW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應預先將宿舍規劃為「隔離宿舍」及「安居宿舍」，相關處室系所應確實紀錄學校師生修</a:t>
            </a:r>
            <a: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授</a:t>
            </a:r>
            <a: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課及活動情形。如校內出現確診案例，應全力配合疫情調查，並依下列原則安排師生後，進行校內環境消毒：</a:t>
            </a:r>
          </a:p>
          <a:p>
            <a:pPr marL="514350" lvl="0" indent="-334963">
              <a:buFont typeface="+mj-lt"/>
              <a:buAutoNum type="arabicPeriod"/>
            </a:pPr>
            <a:r>
              <a:rPr lang="zh-TW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無須居家隔離之師生：返家或入住安居宿舍</a:t>
            </a:r>
            <a:r>
              <a:rPr lang="zh-TW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lvl="0" indent="-334963">
              <a:buFont typeface="+mj-lt"/>
              <a:buAutoNum type="arabicPeriod"/>
            </a:pPr>
            <a:r>
              <a:rPr lang="zh-TW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須</a:t>
            </a:r>
            <a:r>
              <a:rPr lang="zh-TW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進行居家隔離之師生：</a:t>
            </a:r>
          </a:p>
          <a:p>
            <a:pPr marL="717550" lvl="0" indent="-179388"/>
            <a:r>
              <a:rPr lang="zh-TW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本國師生、在臺有親友可依附之境外生，依中央流行疫情指揮中心頒布之交通運送規格返家隔離</a:t>
            </a:r>
            <a:r>
              <a:rPr lang="zh-TW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7550" lvl="0" indent="-179388"/>
            <a:r>
              <a:rPr lang="zh-TW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須</a:t>
            </a:r>
            <a:r>
              <a:rPr lang="zh-TW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進行居家隔離，且賃居校外或無在臺親友可依附之境外生，安排其入住隔離宿舍。</a:t>
            </a:r>
          </a:p>
          <a:p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2843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7" y="239281"/>
            <a:ext cx="11511186" cy="6475042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003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全校防疫應變計畫建議改善事項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TW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其他</a:t>
            </a:r>
            <a:endParaRPr lang="en-US" altLang="zh-TW" sz="3200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65113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建立與教職員生之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溝通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協調管道</a:t>
            </a:r>
            <a:endParaRPr lang="en-US" altLang="zh-TW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65113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學校疫情資訊透明化</a:t>
            </a:r>
            <a:endParaRPr lang="zh-TW" altLang="zh-TW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zh-TW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3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51633" y="2854196"/>
            <a:ext cx="84946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大學是安定社會的中堅力量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628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0968" y="2405857"/>
            <a:ext cx="10764485" cy="19133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100"/>
              </a:lnSpc>
            </a:pPr>
            <a:r>
              <a:rPr lang="zh-TW" altLang="en-US" sz="5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未來一個星期</a:t>
            </a:r>
            <a:endParaRPr lang="en-US" altLang="zh-TW" sz="50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7100"/>
              </a:lnSpc>
            </a:pPr>
            <a:r>
              <a:rPr lang="zh-TW" altLang="en-US" sz="5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將有百萬以上人口進入</a:t>
            </a:r>
            <a:r>
              <a:rPr lang="en-US" altLang="zh-TW" sz="5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160</a:t>
            </a:r>
            <a:r>
              <a:rPr lang="zh-TW" altLang="en-US" sz="5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所大學</a:t>
            </a:r>
            <a:r>
              <a:rPr lang="zh-TW" altLang="en-US" sz="5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校園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879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28439"/>
            <a:ext cx="12073467" cy="1913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100"/>
              </a:lnSpc>
            </a:pPr>
            <a:r>
              <a:rPr lang="zh-TW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大學有責任保護全</a:t>
            </a:r>
            <a:r>
              <a:rPr lang="zh-TW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校教職員生</a:t>
            </a:r>
            <a:endParaRPr lang="zh-TW" alt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ts val="7100"/>
              </a:lnSpc>
            </a:pPr>
            <a:r>
              <a:rPr lang="zh-TW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免</a:t>
            </a:r>
            <a:r>
              <a:rPr lang="zh-TW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於</a:t>
            </a:r>
            <a:r>
              <a:rPr lang="zh-TW" altLang="en-US" sz="5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嚴重特殊傳染性肺炎</a:t>
            </a:r>
            <a:r>
              <a:rPr lang="zh-TW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感染</a:t>
            </a:r>
            <a:r>
              <a:rPr lang="zh-TW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之威脅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58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9002" y="2826669"/>
            <a:ext cx="74558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多一分準備 少一分損失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86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45974" y="1935062"/>
            <a:ext cx="10289407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100"/>
              </a:lnSpc>
            </a:pP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尚有學校認為沒有社區感染，不必做多</a:t>
            </a:r>
            <a: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44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7100"/>
              </a:lnSpc>
            </a:pP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問題來時，學校是否準備完善？</a:t>
            </a:r>
            <a:endParaRPr lang="en-US" altLang="zh-TW" sz="44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7100"/>
              </a:lnSpc>
            </a:pP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是否來得及防疫？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518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27" y="0"/>
            <a:ext cx="4817745" cy="6858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138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大專院校校園環境清潔週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-265113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配合開學前，發起「環境清潔週」，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呼籲教職員生</a:t>
            </a:r>
            <a:r>
              <a:rPr lang="zh-TW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重視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個人衛生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環境衛生清潔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室內通風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等三重點。</a:t>
            </a:r>
            <a:endParaRPr lang="zh-TW" altLang="en-US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65113" indent="-265113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學校應於開學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日前，針對室內外設施自行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清潔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消毒 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尤其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教職員生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雙手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易及觸摸之處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。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65113" indent="-265113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加強宣導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教職員生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勤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洗手習慣，在洗手台上提供肥皂，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鼓勵洗手</a:t>
            </a:r>
            <a:endParaRPr lang="zh-TW" altLang="en-US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65113" indent="-265113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加強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上下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學用車之消毒清潔，若屬學校自有車輛由各校自行處理，若屬學校租用交通車輛，則應要求業者消毒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清潔</a:t>
            </a:r>
            <a:endParaRPr lang="zh-TW" altLang="en-US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329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25602" name="Picture 2" descr="D:\S__28246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800" y="457200"/>
            <a:ext cx="65024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辦理大專校院訪視重點</a:t>
            </a:r>
            <a:endParaRPr lang="zh-TW" alt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692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一、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學校防疫相關文件及防疫會議紀錄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二、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學校防疫準備辦理情形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簡報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應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包含下列項目：</a:t>
            </a:r>
          </a:p>
          <a:p>
            <a:pPr marL="896938" lvl="1" indent="-179388">
              <a:lnSpc>
                <a:spcPct val="100000"/>
              </a:lnSpc>
              <a:spcBef>
                <a:spcPts val="1200"/>
              </a:spcBef>
            </a:pP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防疫標準作業及項目</a:t>
            </a:r>
          </a:p>
          <a:p>
            <a:pPr marL="896938" lvl="1" indent="-179388">
              <a:lnSpc>
                <a:spcPct val="100000"/>
              </a:lnSpc>
              <a:spcBef>
                <a:spcPts val="1200"/>
              </a:spcBef>
            </a:pP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防疫組織、人員配置及教育訓練</a:t>
            </a:r>
          </a:p>
          <a:p>
            <a:pPr marL="896938" lvl="1" indent="-179388">
              <a:lnSpc>
                <a:spcPct val="100000"/>
              </a:lnSpc>
              <a:spcBef>
                <a:spcPts val="1200"/>
              </a:spcBef>
            </a:pP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個案確診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或發燒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處置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流程</a:t>
            </a:r>
            <a:endParaRPr lang="zh-TW" altLang="zh-TW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96938" lvl="1" indent="-179388">
              <a:lnSpc>
                <a:spcPct val="100000"/>
              </a:lnSpc>
              <a:spcBef>
                <a:spcPts val="1200"/>
              </a:spcBef>
            </a:pP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疫情通報作業流程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(SOP)</a:t>
            </a:r>
            <a:endParaRPr lang="zh-TW" altLang="zh-TW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96938" lvl="1" indent="-179388">
              <a:lnSpc>
                <a:spcPct val="100000"/>
              </a:lnSpc>
              <a:spcBef>
                <a:spcPts val="1200"/>
              </a:spcBef>
            </a:pP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環境清潔</a:t>
            </a:r>
            <a:r>
              <a:rPr lang="zh-TW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消毒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之作業流程</a:t>
            </a:r>
            <a:endParaRPr lang="zh-TW" altLang="zh-TW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96938" lvl="1" indent="-179388">
              <a:lnSpc>
                <a:spcPct val="100000"/>
              </a:lnSpc>
              <a:spcBef>
                <a:spcPts val="1200"/>
              </a:spcBef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教職員生之防疫</a:t>
            </a:r>
            <a:r>
              <a:rPr lang="zh-TW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宣導</a:t>
            </a: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與輔導</a:t>
            </a:r>
          </a:p>
          <a:p>
            <a:pPr marL="896938" lvl="1" indent="-179388">
              <a:lnSpc>
                <a:spcPct val="100000"/>
              </a:lnSpc>
              <a:spcBef>
                <a:spcPts val="1200"/>
              </a:spcBef>
            </a:pP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校外</a:t>
            </a:r>
            <a:r>
              <a:rPr lang="zh-TW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實習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課程之</a:t>
            </a:r>
            <a:r>
              <a:rPr lang="zh-TW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因應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措施</a:t>
            </a:r>
            <a:endParaRPr lang="en-US" altLang="zh-TW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96938" lvl="1" indent="-179388">
              <a:lnSpc>
                <a:spcPct val="100000"/>
              </a:lnSpc>
              <a:spcBef>
                <a:spcPts val="1200"/>
              </a:spcBef>
            </a:pP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環境清潔週</a:t>
            </a:r>
            <a:endParaRPr lang="zh-TW" altLang="zh-TW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zh-TW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641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辦理大專校院訪視重點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三、參訪硬體整備狀況</a:t>
            </a:r>
          </a:p>
          <a:p>
            <a:pPr marL="896938" lvl="1" indent="-179388">
              <a:lnSpc>
                <a:spcPct val="100000"/>
              </a:lnSpc>
              <a:spcBef>
                <a:spcPts val="1200"/>
              </a:spcBef>
            </a:pP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校園環境防疫情</a:t>
            </a:r>
            <a:r>
              <a:rPr lang="zh-TW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規劃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354138" lvl="2" indent="-179388">
              <a:lnSpc>
                <a:spcPct val="100000"/>
              </a:lnSpc>
              <a:spcBef>
                <a:spcPts val="1200"/>
              </a:spcBef>
            </a:pPr>
            <a:r>
              <a:rPr lang="zh-TW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包括</a:t>
            </a: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教室、實習教室、圖書館、體育館、餐廳、廁所及宿舍</a:t>
            </a:r>
            <a:r>
              <a:rPr lang="zh-TW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</a:t>
            </a:r>
            <a:endParaRPr lang="zh-TW" altLang="zh-TW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96938" lvl="1" indent="-179388">
              <a:lnSpc>
                <a:spcPct val="100000"/>
              </a:lnSpc>
              <a:spcBef>
                <a:spcPts val="1200"/>
              </a:spcBef>
            </a:pP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防疫物資整備</a:t>
            </a:r>
            <a:r>
              <a:rPr lang="zh-TW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情形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354138" lvl="2" indent="-179388">
              <a:lnSpc>
                <a:spcPct val="100000"/>
              </a:lnSpc>
              <a:spcBef>
                <a:spcPts val="1200"/>
              </a:spcBef>
            </a:pPr>
            <a:r>
              <a:rPr lang="zh-TW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</a:t>
            </a:r>
            <a:r>
              <a:rPr lang="zh-TW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防疫物資購買、清潔消毒用品、宿舍隔離規劃</a:t>
            </a:r>
            <a:r>
              <a:rPr lang="zh-TW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</a:t>
            </a:r>
            <a:endParaRPr lang="zh-TW" altLang="zh-TW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488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32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48" y="0"/>
            <a:ext cx="6281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67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3" y="0"/>
            <a:ext cx="6927273" cy="6858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64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6090" y="0"/>
            <a:ext cx="7677012" cy="6860509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437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C85D5FAC-2EE5-476B-9BA4-E1B64BDF0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681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83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社區監測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06609"/>
            <a:ext cx="10515600" cy="457035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指揮官於記者會申明我國尚非屬社區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感染之區域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摘要如下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社區感染定義為</a:t>
            </a:r>
          </a:p>
          <a:p>
            <a:pPr marL="265113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在社區裡面走就有感染的風險</a:t>
            </a:r>
          </a:p>
          <a:p>
            <a:pPr marL="265113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有幾個徵兆</a:t>
            </a:r>
          </a:p>
          <a:p>
            <a:pPr marL="538163" indent="85725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(1) 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確定病例無法找到感染來源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與今日情況一樣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538163" indent="85725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(2) 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本地感染個案已遠超過境外感染的個案數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我國尚無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538163" indent="85725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(3) 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已出現持續性或連續性的傳播鏈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傳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10,10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傳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100,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我國尚無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538163" indent="85725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(4) 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廣泛的發生有群聚的事件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我國尚無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有社區感染的警訊，所以要把防護鏈做完全，即是阻止這樣的情況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064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690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社區監測之因應措施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首先，要提醒有任何國家旅遊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史，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或有接觸具症狀外國人的師生，其在校園應有之應變措施</a:t>
            </a: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再者，是處理群聚事件，實務上的操作以原校園群聚中的通報系統及應變措施進行，排除常見病原感染後再加做新冠之診斷</a:t>
            </a: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最後，是如果疑似案例進入必須接受採檢的程序，但尚不需留院者，請協助宣導其應在家中等候報告結果，即使呈現陰性反應，若症狀惡化需即時回診等注意事項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BD2-EB72-474E-97A3-D3ECD1EA1773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98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521</TotalTime>
  <Words>1428</Words>
  <Application>Microsoft Office PowerPoint</Application>
  <PresentationFormat>寬螢幕</PresentationFormat>
  <Paragraphs>156</Paragraphs>
  <Slides>33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1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文件</vt:lpstr>
      <vt:lpstr>大專校院嚴重特殊傳染性肺炎防治工作簡報</vt:lpstr>
      <vt:lpstr>PowerPoint 簡報</vt:lpstr>
      <vt:lpstr>PowerPoint 簡報</vt:lpstr>
      <vt:lpstr>PowerPoint 簡報</vt:lpstr>
      <vt:lpstr>PowerPoint 簡報</vt:lpstr>
      <vt:lpstr>PowerPoint 簡報</vt:lpstr>
      <vt:lpstr>社區監測</vt:lpstr>
      <vt:lpstr>PowerPoint 簡報</vt:lpstr>
      <vt:lpstr>社區監測之因應措施</vt:lpstr>
      <vt:lpstr>PowerPoint 簡報</vt:lpstr>
      <vt:lpstr>PowerPoint 簡報</vt:lpstr>
      <vt:lpstr>PowerPoint 簡報</vt:lpstr>
      <vt:lpstr>大專校院嚴重特殊傳染性肺炎 防治工作綱要</vt:lpstr>
      <vt:lpstr>全校性應變計畫</vt:lpstr>
      <vt:lpstr>全校防疫應變計畫建議改善事項</vt:lpstr>
      <vt:lpstr>全校防疫應變計畫建議改善事項</vt:lpstr>
      <vt:lpstr>全校防疫應變計畫建議改善事項</vt:lpstr>
      <vt:lpstr>全校防疫應變計畫建議改善事項</vt:lpstr>
      <vt:lpstr>全校防疫應變計畫建議改善事項</vt:lpstr>
      <vt:lpstr>校內出現通報、疑似或確診個案處理原則</vt:lpstr>
      <vt:lpstr>PowerPoint 簡報</vt:lpstr>
      <vt:lpstr>全校防疫應變計畫建議改善事項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大專院校校園環境清潔週</vt:lpstr>
      <vt:lpstr>辦理大專校院訪視重點</vt:lpstr>
      <vt:lpstr>辦理大專校院訪視重點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tnwu</dc:creator>
  <cp:lastModifiedBy>secpub</cp:lastModifiedBy>
  <cp:revision>75</cp:revision>
  <cp:lastPrinted>2020-02-21T00:52:25Z</cp:lastPrinted>
  <dcterms:created xsi:type="dcterms:W3CDTF">2020-02-17T00:44:41Z</dcterms:created>
  <dcterms:modified xsi:type="dcterms:W3CDTF">2020-02-21T00:57:43Z</dcterms:modified>
</cp:coreProperties>
</file>